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56" r:id="rId2"/>
  </p:sldIdLst>
  <p:sldSz cx="43891200" cy="32918400"/>
  <p:notesSz cx="6881813"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 roundtripDataSignature="AMtx7mgeGa+rk844J47N8BTSzSn3tsDPz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8603" autoAdjust="0"/>
    <p:restoredTop sz="95118" autoAdjust="0"/>
  </p:normalViewPr>
  <p:slideViewPr>
    <p:cSldViewPr snapToGrid="0">
      <p:cViewPr>
        <p:scale>
          <a:sx n="50" d="100"/>
          <a:sy n="50" d="100"/>
        </p:scale>
        <p:origin x="-3888" y="-258"/>
      </p:cViewPr>
      <p:guideLst>
        <p:guide orient="horz" pos="10368"/>
        <p:guide pos="1382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customschemas.google.com/relationships/presentationmetadata" Target="metadata"/><Relationship Id="rId2" Type="http://schemas.openxmlformats.org/officeDocument/2006/relationships/slide" Target="slides/slide1.xml"/><Relationship Id="rId1" Type="http://schemas.openxmlformats.org/officeDocument/2006/relationships/slideMaster" Target="slideMasters/slideMaster1.xml"/><Relationship Id="rId11" Type="http://schemas.openxmlformats.org/officeDocument/2006/relationships/tableStyles" Target="tableStyles.xml"/><Relationship Id="rId10" Type="http://schemas.openxmlformats.org/officeDocument/2006/relationships/theme" Target="theme/theme1.xml"/><Relationship Id="rId9"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7175" y="697225"/>
            <a:ext cx="4588075"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8175" y="4415775"/>
            <a:ext cx="5505425" cy="41833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Google Shape;22;p1:notes"/>
          <p:cNvSpPr txBox="1">
            <a:spLocks noGrp="1"/>
          </p:cNvSpPr>
          <p:nvPr>
            <p:ph type="body" idx="1"/>
          </p:nvPr>
        </p:nvSpPr>
        <p:spPr>
          <a:xfrm>
            <a:off x="688175" y="4415775"/>
            <a:ext cx="5505425" cy="41833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3" name="Google Shape;23;p1:notes"/>
          <p:cNvSpPr>
            <a:spLocks noGrp="1" noRot="1" noChangeAspect="1"/>
          </p:cNvSpPr>
          <p:nvPr>
            <p:ph type="sldImg" idx="2"/>
          </p:nvPr>
        </p:nvSpPr>
        <p:spPr>
          <a:xfrm>
            <a:off x="11176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3017520" y="1752603"/>
            <a:ext cx="37856160" cy="63627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8000"/>
              <a:buFont typeface="Calibri"/>
              <a:buNone/>
              <a:defRPr sz="8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3017520" y="8763000"/>
            <a:ext cx="37856160" cy="20886422"/>
          </a:xfrm>
          <a:prstGeom prst="rect">
            <a:avLst/>
          </a:prstGeom>
          <a:noFill/>
          <a:ln>
            <a:noFill/>
          </a:ln>
        </p:spPr>
        <p:txBody>
          <a:bodyPr spcFirstLastPara="1" wrap="square" lIns="91425" tIns="45700" rIns="91425" bIns="45700" anchor="t" anchorCtr="0">
            <a:normAutofit/>
          </a:bodyPr>
          <a:lstStyle>
            <a:lvl1pPr marL="457200" marR="0" lvl="0" indent="-736600" algn="l" rtl="0">
              <a:lnSpc>
                <a:spcPct val="90000"/>
              </a:lnSpc>
              <a:spcBef>
                <a:spcPts val="3600"/>
              </a:spcBef>
              <a:spcAft>
                <a:spcPts val="0"/>
              </a:spcAft>
              <a:buClr>
                <a:schemeClr val="dk1"/>
              </a:buClr>
              <a:buSzPts val="8000"/>
              <a:buFont typeface="Arial"/>
              <a:buChar char="•"/>
              <a:defRPr sz="8000" b="0" i="0" u="none" strike="noStrike" cap="none">
                <a:solidFill>
                  <a:schemeClr val="dk1"/>
                </a:solidFill>
                <a:latin typeface="Calibri"/>
                <a:ea typeface="Calibri"/>
                <a:cs typeface="Calibri"/>
                <a:sym typeface="Calibri"/>
              </a:defRPr>
            </a:lvl1pPr>
            <a:lvl2pPr marL="914400" marR="0" lvl="1" indent="-647700" algn="l" rtl="0">
              <a:lnSpc>
                <a:spcPct val="90000"/>
              </a:lnSpc>
              <a:spcBef>
                <a:spcPts val="1800"/>
              </a:spcBef>
              <a:spcAft>
                <a:spcPts val="0"/>
              </a:spcAft>
              <a:buClr>
                <a:schemeClr val="dk1"/>
              </a:buClr>
              <a:buSzPts val="6600"/>
              <a:buFont typeface="Arial"/>
              <a:buChar char="•"/>
              <a:defRPr sz="6600" b="0" i="0" u="none" strike="noStrike" cap="none">
                <a:solidFill>
                  <a:schemeClr val="dk1"/>
                </a:solidFill>
                <a:latin typeface="Calibri"/>
                <a:ea typeface="Calibri"/>
                <a:cs typeface="Calibri"/>
                <a:sym typeface="Calibri"/>
              </a:defRPr>
            </a:lvl2pPr>
            <a:lvl3pPr marL="1371600" marR="0" lvl="2" indent="-571500" algn="l" rtl="0">
              <a:lnSpc>
                <a:spcPct val="90000"/>
              </a:lnSpc>
              <a:spcBef>
                <a:spcPts val="1800"/>
              </a:spcBef>
              <a:spcAft>
                <a:spcPts val="0"/>
              </a:spcAft>
              <a:buClr>
                <a:schemeClr val="dk1"/>
              </a:buClr>
              <a:buSzPts val="5400"/>
              <a:buFont typeface="Arial"/>
              <a:buChar char="•"/>
              <a:defRPr sz="5400" b="0" i="0" u="none" strike="noStrike" cap="none">
                <a:solidFill>
                  <a:schemeClr val="dk1"/>
                </a:solidFill>
                <a:latin typeface="Calibri"/>
                <a:ea typeface="Calibri"/>
                <a:cs typeface="Calibri"/>
                <a:sym typeface="Calibri"/>
              </a:defRPr>
            </a:lvl3pPr>
            <a:lvl4pPr marL="1828800" marR="0" lvl="3" indent="-533400" algn="l" rtl="0">
              <a:lnSpc>
                <a:spcPct val="90000"/>
              </a:lnSpc>
              <a:spcBef>
                <a:spcPts val="18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4pPr>
            <a:lvl5pPr marL="2286000" marR="0" lvl="4" indent="-533400" algn="l" rtl="0">
              <a:lnSpc>
                <a:spcPct val="90000"/>
              </a:lnSpc>
              <a:spcBef>
                <a:spcPts val="1800"/>
              </a:spcBef>
              <a:spcAft>
                <a:spcPts val="0"/>
              </a:spcAft>
              <a:buClr>
                <a:schemeClr val="dk1"/>
              </a:buClr>
              <a:buSzPts val="4800"/>
              <a:buFont typeface="Arial"/>
              <a:buChar char="•"/>
              <a:defRPr sz="4800" b="0" i="0" u="none" strike="noStrike" cap="none">
                <a:solidFill>
                  <a:schemeClr val="dk1"/>
                </a:solidFill>
                <a:latin typeface="Calibri"/>
                <a:ea typeface="Calibri"/>
                <a:cs typeface="Calibri"/>
                <a:sym typeface="Calibri"/>
              </a:defRPr>
            </a:lvl5pPr>
            <a:lvl6pPr marL="2743200" marR="0" lvl="5" indent="-640079" algn="l" rtl="0">
              <a:lnSpc>
                <a:spcPct val="90000"/>
              </a:lnSpc>
              <a:spcBef>
                <a:spcPts val="1800"/>
              </a:spcBef>
              <a:spcAft>
                <a:spcPts val="0"/>
              </a:spcAft>
              <a:buClr>
                <a:schemeClr val="dk1"/>
              </a:buClr>
              <a:buSzPts val="6480"/>
              <a:buFont typeface="Arial"/>
              <a:buChar char="•"/>
              <a:defRPr sz="6480" b="0" i="0" u="none" strike="noStrike" cap="none">
                <a:solidFill>
                  <a:schemeClr val="dk1"/>
                </a:solidFill>
                <a:latin typeface="Calibri"/>
                <a:ea typeface="Calibri"/>
                <a:cs typeface="Calibri"/>
                <a:sym typeface="Calibri"/>
              </a:defRPr>
            </a:lvl6pPr>
            <a:lvl7pPr marL="3200400" marR="0" lvl="6" indent="-640079" algn="l" rtl="0">
              <a:lnSpc>
                <a:spcPct val="90000"/>
              </a:lnSpc>
              <a:spcBef>
                <a:spcPts val="1800"/>
              </a:spcBef>
              <a:spcAft>
                <a:spcPts val="0"/>
              </a:spcAft>
              <a:buClr>
                <a:schemeClr val="dk1"/>
              </a:buClr>
              <a:buSzPts val="6480"/>
              <a:buFont typeface="Arial"/>
              <a:buChar char="•"/>
              <a:defRPr sz="6480" b="0" i="0" u="none" strike="noStrike" cap="none">
                <a:solidFill>
                  <a:schemeClr val="dk1"/>
                </a:solidFill>
                <a:latin typeface="Calibri"/>
                <a:ea typeface="Calibri"/>
                <a:cs typeface="Calibri"/>
                <a:sym typeface="Calibri"/>
              </a:defRPr>
            </a:lvl7pPr>
            <a:lvl8pPr marL="3657600" marR="0" lvl="7" indent="-640079" algn="l" rtl="0">
              <a:lnSpc>
                <a:spcPct val="90000"/>
              </a:lnSpc>
              <a:spcBef>
                <a:spcPts val="1800"/>
              </a:spcBef>
              <a:spcAft>
                <a:spcPts val="0"/>
              </a:spcAft>
              <a:buClr>
                <a:schemeClr val="dk1"/>
              </a:buClr>
              <a:buSzPts val="6480"/>
              <a:buFont typeface="Arial"/>
              <a:buChar char="•"/>
              <a:defRPr sz="6480" b="0" i="0" u="none" strike="noStrike" cap="none">
                <a:solidFill>
                  <a:schemeClr val="dk1"/>
                </a:solidFill>
                <a:latin typeface="Calibri"/>
                <a:ea typeface="Calibri"/>
                <a:cs typeface="Calibri"/>
                <a:sym typeface="Calibri"/>
              </a:defRPr>
            </a:lvl8pPr>
            <a:lvl9pPr marL="4114800" marR="0" lvl="8" indent="-640079" algn="l" rtl="0">
              <a:lnSpc>
                <a:spcPct val="90000"/>
              </a:lnSpc>
              <a:spcBef>
                <a:spcPts val="1800"/>
              </a:spcBef>
              <a:spcAft>
                <a:spcPts val="0"/>
              </a:spcAft>
              <a:buClr>
                <a:schemeClr val="dk1"/>
              </a:buClr>
              <a:buSzPts val="6480"/>
              <a:buFont typeface="Arial"/>
              <a:buChar char="•"/>
              <a:defRPr sz="648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3017520" y="30510481"/>
            <a:ext cx="9875520" cy="17526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432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4538959" y="30510481"/>
            <a:ext cx="14813280" cy="17526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32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30998159" y="30510481"/>
            <a:ext cx="9875520" cy="17526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4320" b="0" i="0" u="none" strike="noStrike" cap="none">
                <a:solidFill>
                  <a:srgbClr val="888888"/>
                </a:solidFill>
                <a:latin typeface="Calibri"/>
                <a:ea typeface="Calibri"/>
                <a:cs typeface="Calibri"/>
                <a:sym typeface="Calibri"/>
              </a:defRPr>
            </a:lvl1pPr>
            <a:lvl2pPr marL="0" marR="0" lvl="1" indent="0" algn="r" rtl="0">
              <a:spcBef>
                <a:spcPts val="0"/>
              </a:spcBef>
              <a:buNone/>
              <a:defRPr sz="4320" b="0" i="0" u="none" strike="noStrike" cap="none">
                <a:solidFill>
                  <a:srgbClr val="888888"/>
                </a:solidFill>
                <a:latin typeface="Calibri"/>
                <a:ea typeface="Calibri"/>
                <a:cs typeface="Calibri"/>
                <a:sym typeface="Calibri"/>
              </a:defRPr>
            </a:lvl2pPr>
            <a:lvl3pPr marL="0" marR="0" lvl="2" indent="0" algn="r" rtl="0">
              <a:spcBef>
                <a:spcPts val="0"/>
              </a:spcBef>
              <a:buNone/>
              <a:defRPr sz="4320" b="0" i="0" u="none" strike="noStrike" cap="none">
                <a:solidFill>
                  <a:srgbClr val="888888"/>
                </a:solidFill>
                <a:latin typeface="Calibri"/>
                <a:ea typeface="Calibri"/>
                <a:cs typeface="Calibri"/>
                <a:sym typeface="Calibri"/>
              </a:defRPr>
            </a:lvl3pPr>
            <a:lvl4pPr marL="0" marR="0" lvl="3" indent="0" algn="r" rtl="0">
              <a:spcBef>
                <a:spcPts val="0"/>
              </a:spcBef>
              <a:buNone/>
              <a:defRPr sz="4320" b="0" i="0" u="none" strike="noStrike" cap="none">
                <a:solidFill>
                  <a:srgbClr val="888888"/>
                </a:solidFill>
                <a:latin typeface="Calibri"/>
                <a:ea typeface="Calibri"/>
                <a:cs typeface="Calibri"/>
                <a:sym typeface="Calibri"/>
              </a:defRPr>
            </a:lvl4pPr>
            <a:lvl5pPr marL="0" marR="0" lvl="4" indent="0" algn="r" rtl="0">
              <a:spcBef>
                <a:spcPts val="0"/>
              </a:spcBef>
              <a:buNone/>
              <a:defRPr sz="4320" b="0" i="0" u="none" strike="noStrike" cap="none">
                <a:solidFill>
                  <a:srgbClr val="888888"/>
                </a:solidFill>
                <a:latin typeface="Calibri"/>
                <a:ea typeface="Calibri"/>
                <a:cs typeface="Calibri"/>
                <a:sym typeface="Calibri"/>
              </a:defRPr>
            </a:lvl5pPr>
            <a:lvl6pPr marL="0" marR="0" lvl="5" indent="0" algn="r" rtl="0">
              <a:spcBef>
                <a:spcPts val="0"/>
              </a:spcBef>
              <a:buNone/>
              <a:defRPr sz="4320" b="0" i="0" u="none" strike="noStrike" cap="none">
                <a:solidFill>
                  <a:srgbClr val="888888"/>
                </a:solidFill>
                <a:latin typeface="Calibri"/>
                <a:ea typeface="Calibri"/>
                <a:cs typeface="Calibri"/>
                <a:sym typeface="Calibri"/>
              </a:defRPr>
            </a:lvl6pPr>
            <a:lvl7pPr marL="0" marR="0" lvl="6" indent="0" algn="r" rtl="0">
              <a:spcBef>
                <a:spcPts val="0"/>
              </a:spcBef>
              <a:buNone/>
              <a:defRPr sz="4320" b="0" i="0" u="none" strike="noStrike" cap="none">
                <a:solidFill>
                  <a:srgbClr val="888888"/>
                </a:solidFill>
                <a:latin typeface="Calibri"/>
                <a:ea typeface="Calibri"/>
                <a:cs typeface="Calibri"/>
                <a:sym typeface="Calibri"/>
              </a:defRPr>
            </a:lvl7pPr>
            <a:lvl8pPr marL="0" marR="0" lvl="7" indent="0" algn="r" rtl="0">
              <a:spcBef>
                <a:spcPts val="0"/>
              </a:spcBef>
              <a:buNone/>
              <a:defRPr sz="4320" b="0" i="0" u="none" strike="noStrike" cap="none">
                <a:solidFill>
                  <a:srgbClr val="888888"/>
                </a:solidFill>
                <a:latin typeface="Calibri"/>
                <a:ea typeface="Calibri"/>
                <a:cs typeface="Calibri"/>
                <a:sym typeface="Calibri"/>
              </a:defRPr>
            </a:lvl8pPr>
            <a:lvl9pPr marL="0" marR="0" lvl="8" indent="0" algn="r" rtl="0">
              <a:spcBef>
                <a:spcPts val="0"/>
              </a:spcBef>
              <a:buNone/>
              <a:defRPr sz="432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1" name="Google Shape;11;p2"/>
          <p:cNvSpPr/>
          <p:nvPr/>
        </p:nvSpPr>
        <p:spPr>
          <a:xfrm>
            <a:off x="43159681" y="0"/>
            <a:ext cx="731520" cy="32918401"/>
          </a:xfrm>
          <a:prstGeom prst="rect">
            <a:avLst/>
          </a:prstGeom>
          <a:solidFill>
            <a:srgbClr val="DBDBDB"/>
          </a:solidFill>
          <a:ln>
            <a:noFill/>
          </a:ln>
        </p:spPr>
        <p:txBody>
          <a:bodyPr spcFirstLastPara="1" wrap="square" lIns="68550" tIns="34275" rIns="68550" bIns="34275"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2" name="Google Shape;12;p2"/>
          <p:cNvSpPr/>
          <p:nvPr/>
        </p:nvSpPr>
        <p:spPr>
          <a:xfrm>
            <a:off x="-3" y="0"/>
            <a:ext cx="731520" cy="32918401"/>
          </a:xfrm>
          <a:prstGeom prst="rect">
            <a:avLst/>
          </a:prstGeom>
          <a:solidFill>
            <a:srgbClr val="DBDBDB"/>
          </a:solidFill>
          <a:ln>
            <a:noFill/>
          </a:ln>
        </p:spPr>
        <p:txBody>
          <a:bodyPr spcFirstLastPara="1" wrap="square" lIns="68550" tIns="34275" rIns="68550" bIns="34275"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 name="Google Shape;13;p2"/>
          <p:cNvSpPr/>
          <p:nvPr/>
        </p:nvSpPr>
        <p:spPr>
          <a:xfrm>
            <a:off x="0" y="0"/>
            <a:ext cx="43891199" cy="4114800"/>
          </a:xfrm>
          <a:prstGeom prst="rect">
            <a:avLst/>
          </a:prstGeom>
          <a:solidFill>
            <a:srgbClr val="2F5496"/>
          </a:solidFill>
          <a:ln>
            <a:noFill/>
          </a:ln>
        </p:spPr>
        <p:txBody>
          <a:bodyPr spcFirstLastPara="1" wrap="square" lIns="68550" tIns="34275" rIns="68550" bIns="34275"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 name="Google Shape;14;p2"/>
          <p:cNvSpPr/>
          <p:nvPr/>
        </p:nvSpPr>
        <p:spPr>
          <a:xfrm>
            <a:off x="0" y="28803600"/>
            <a:ext cx="43891199" cy="4114800"/>
          </a:xfrm>
          <a:prstGeom prst="rect">
            <a:avLst/>
          </a:prstGeom>
          <a:solidFill>
            <a:srgbClr val="B3C6E7"/>
          </a:solidFill>
          <a:ln>
            <a:noFill/>
          </a:ln>
        </p:spPr>
        <p:txBody>
          <a:bodyPr spcFirstLastPara="1" wrap="square" lIns="68550" tIns="34275" rIns="68550" bIns="34275"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 name="Google Shape;15;p2"/>
          <p:cNvSpPr/>
          <p:nvPr/>
        </p:nvSpPr>
        <p:spPr>
          <a:xfrm>
            <a:off x="-10515600" y="0"/>
            <a:ext cx="9601200" cy="32918401"/>
          </a:xfrm>
          <a:prstGeom prst="rect">
            <a:avLst/>
          </a:prstGeom>
          <a:solidFill>
            <a:srgbClr val="D8D8D8"/>
          </a:solidFill>
          <a:ln>
            <a:noFill/>
          </a:ln>
        </p:spPr>
        <p:txBody>
          <a:bodyPr spcFirstLastPara="1" wrap="square" lIns="171400" tIns="171400" rIns="171400" bIns="171400" anchor="t" anchorCtr="0">
            <a:noAutofit/>
          </a:bodyPr>
          <a:lstStyle/>
          <a:p>
            <a:pPr marL="0" marR="0" lvl="0" indent="0" algn="l" rtl="0">
              <a:spcBef>
                <a:spcPts val="0"/>
              </a:spcBef>
              <a:spcAft>
                <a:spcPts val="0"/>
              </a:spcAft>
              <a:buNone/>
            </a:pPr>
            <a:r>
              <a:rPr lang="en-US" sz="7200" b="0" i="0" u="none" strike="noStrike" cap="none">
                <a:solidFill>
                  <a:srgbClr val="7F7F7F"/>
                </a:solidFill>
                <a:latin typeface="Calibri"/>
                <a:ea typeface="Calibri"/>
                <a:cs typeface="Calibri"/>
                <a:sym typeface="Calibri"/>
              </a:rPr>
              <a:t>Poster Print Size:</a:t>
            </a:r>
            <a:endParaRPr sz="72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This poster template is 36” high by 48” wide. It can be used to print any poster with a 3:4 aspect ratio.</a:t>
            </a:r>
            <a:endParaRPr/>
          </a:p>
          <a:p>
            <a:pPr marL="0" marR="0" lvl="0" indent="0" algn="l" rtl="0">
              <a:spcBef>
                <a:spcPts val="1800"/>
              </a:spcBef>
              <a:spcAft>
                <a:spcPts val="0"/>
              </a:spcAft>
              <a:buNone/>
            </a:pPr>
            <a:r>
              <a:rPr lang="en-US" sz="7200" b="0" i="0" u="none" strike="noStrike" cap="none">
                <a:solidFill>
                  <a:srgbClr val="7F7F7F"/>
                </a:solidFill>
                <a:latin typeface="Calibri"/>
                <a:ea typeface="Calibri"/>
                <a:cs typeface="Calibri"/>
                <a:sym typeface="Calibri"/>
              </a:rPr>
              <a:t>Placeholders:</a:t>
            </a:r>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The various elements included in this poster are ones we often see in medical, research, and scientific posters. Feel free to edit, move,  add, and delete items, or change the layout to suit your needs. Always check with your conference organizer for specific requirements.</a:t>
            </a:r>
            <a:endParaRPr/>
          </a:p>
          <a:p>
            <a:pPr marL="0" marR="0" lvl="0" indent="0" algn="l" rtl="0">
              <a:spcBef>
                <a:spcPts val="1800"/>
              </a:spcBef>
              <a:spcAft>
                <a:spcPts val="0"/>
              </a:spcAft>
              <a:buNone/>
            </a:pPr>
            <a:r>
              <a:rPr lang="en-US" sz="7200" b="0" i="0" u="none" strike="noStrike" cap="none">
                <a:solidFill>
                  <a:srgbClr val="7F7F7F"/>
                </a:solidFill>
                <a:latin typeface="Calibri"/>
                <a:ea typeface="Calibri"/>
                <a:cs typeface="Calibri"/>
                <a:sym typeface="Calibri"/>
              </a:rPr>
              <a:t>Image Quality:</a:t>
            </a:r>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You can place digital photos or logo art in your poster file by selecting the </a:t>
            </a:r>
            <a:r>
              <a:rPr lang="en-US" sz="4900" b="1" i="0" u="none" strike="noStrike" cap="none">
                <a:solidFill>
                  <a:srgbClr val="7F7F7F"/>
                </a:solidFill>
                <a:latin typeface="Calibri"/>
                <a:ea typeface="Calibri"/>
                <a:cs typeface="Calibri"/>
                <a:sym typeface="Calibri"/>
              </a:rPr>
              <a:t>Insert, Picture</a:t>
            </a:r>
            <a:r>
              <a:rPr lang="en-US" sz="4900" b="0" i="0" u="none" strike="noStrike" cap="none">
                <a:solidFill>
                  <a:srgbClr val="7F7F7F"/>
                </a:solidFill>
                <a:latin typeface="Calibri"/>
                <a:ea typeface="Calibri"/>
                <a:cs typeface="Calibri"/>
                <a:sym typeface="Calibri"/>
              </a:rPr>
              <a:t> command, or by using standard copy &amp; paste. For best results, all graphic elements should be at least </a:t>
            </a:r>
            <a:r>
              <a:rPr lang="en-US" sz="4900" b="1" i="0" u="none" strike="noStrike" cap="none">
                <a:solidFill>
                  <a:srgbClr val="7F7F7F"/>
                </a:solidFill>
                <a:latin typeface="Calibri"/>
                <a:ea typeface="Calibri"/>
                <a:cs typeface="Calibri"/>
                <a:sym typeface="Calibri"/>
              </a:rPr>
              <a:t>150-200 pixels per inch in their final printed size</a:t>
            </a:r>
            <a:r>
              <a:rPr lang="en-US" sz="4900" b="0" i="0" u="none" strike="noStrike" cap="none">
                <a:solidFill>
                  <a:srgbClr val="7F7F7F"/>
                </a:solidFill>
                <a:latin typeface="Calibri"/>
                <a:ea typeface="Calibri"/>
                <a:cs typeface="Calibri"/>
                <a:sym typeface="Calibri"/>
              </a:rPr>
              <a:t>. For instance, a 1600 x 1200 pixel photo will usually look fine up to 8“-10” wide on your printed poster.</a:t>
            </a:r>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To preview the print quality of images, select a magnification of 100% when previewing your poster. This will give you a good idea of what it will look like in print. If you are laying out a large poster and using half-scale dimensions, be sure to preview your graphics at 200% to see them at their final printed size.</a:t>
            </a:r>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Please note that graphics from websites (such as the logo on your hospital's or university's home page) will only be 72dpi and not suitable for printing.</a:t>
            </a:r>
            <a:endParaRPr/>
          </a:p>
          <a:p>
            <a:pPr marL="0" marR="0" lvl="0" indent="0" algn="ctr" rtl="0">
              <a:spcBef>
                <a:spcPts val="1800"/>
              </a:spcBef>
              <a:spcAft>
                <a:spcPts val="0"/>
              </a:spcAft>
              <a:buNone/>
            </a:pPr>
            <a:br>
              <a:rPr lang="en-US" sz="3600" b="0" i="0" u="none" strike="noStrike" cap="none">
                <a:solidFill>
                  <a:srgbClr val="7F7F7F"/>
                </a:solidFill>
                <a:latin typeface="Calibri"/>
                <a:ea typeface="Calibri"/>
                <a:cs typeface="Calibri"/>
                <a:sym typeface="Calibri"/>
              </a:rPr>
            </a:br>
            <a:r>
              <a:rPr lang="en-US" sz="3600" b="0" i="0" u="none" strike="noStrike" cap="none">
                <a:solidFill>
                  <a:srgbClr val="7F7F7F"/>
                </a:solidFill>
                <a:latin typeface="Calibri"/>
                <a:ea typeface="Calibri"/>
                <a:cs typeface="Calibri"/>
                <a:sym typeface="Calibri"/>
              </a:rPr>
              <a:t>[This sidebar area does not print.]</a:t>
            </a:r>
            <a:endParaRPr/>
          </a:p>
        </p:txBody>
      </p:sp>
      <p:grpSp>
        <p:nvGrpSpPr>
          <p:cNvPr id="16" name="Google Shape;16;p2"/>
          <p:cNvGrpSpPr/>
          <p:nvPr/>
        </p:nvGrpSpPr>
        <p:grpSpPr>
          <a:xfrm>
            <a:off x="44805600" y="0"/>
            <a:ext cx="9601200" cy="32918399"/>
            <a:chOff x="33832800" y="0"/>
            <a:chExt cx="12801600" cy="43891199"/>
          </a:xfrm>
        </p:grpSpPr>
        <p:sp>
          <p:nvSpPr>
            <p:cNvPr id="17" name="Google Shape;17;p2"/>
            <p:cNvSpPr/>
            <p:nvPr/>
          </p:nvSpPr>
          <p:spPr>
            <a:xfrm>
              <a:off x="33832800" y="0"/>
              <a:ext cx="12801600" cy="43891199"/>
            </a:xfrm>
            <a:prstGeom prst="rect">
              <a:avLst/>
            </a:prstGeom>
            <a:solidFill>
              <a:srgbClr val="D8D8D8"/>
            </a:solidFill>
            <a:ln>
              <a:noFill/>
            </a:ln>
          </p:spPr>
          <p:txBody>
            <a:bodyPr spcFirstLastPara="1" wrap="square" lIns="228600" tIns="228600" rIns="228600" bIns="228600" anchor="t" anchorCtr="0">
              <a:noAutofit/>
            </a:bodyPr>
            <a:lstStyle/>
            <a:p>
              <a:pPr marL="0" marR="0" lvl="0" indent="0" algn="l" rtl="0">
                <a:spcBef>
                  <a:spcPts val="0"/>
                </a:spcBef>
                <a:spcAft>
                  <a:spcPts val="0"/>
                </a:spcAft>
                <a:buNone/>
              </a:pPr>
              <a:r>
                <a:rPr lang="en-US" sz="7200" b="0" i="0" u="none" strike="noStrike" cap="none">
                  <a:solidFill>
                    <a:srgbClr val="7F7F7F"/>
                  </a:solidFill>
                  <a:latin typeface="Calibri"/>
                  <a:ea typeface="Calibri"/>
                  <a:cs typeface="Calibri"/>
                  <a:sym typeface="Calibri"/>
                </a:rPr>
                <a:t>Change Color Theme:</a:t>
              </a:r>
              <a:endParaRPr sz="72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This template is designed to use the built-in color themes in the newer versions of PowerPoint.</a:t>
              </a:r>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To change the color theme, select the </a:t>
              </a:r>
              <a:r>
                <a:rPr lang="en-US" sz="4900" b="1" i="0" u="none" strike="noStrike" cap="none">
                  <a:solidFill>
                    <a:srgbClr val="7F7F7F"/>
                  </a:solidFill>
                  <a:latin typeface="Calibri"/>
                  <a:ea typeface="Calibri"/>
                  <a:cs typeface="Calibri"/>
                  <a:sym typeface="Calibri"/>
                </a:rPr>
                <a:t>Design</a:t>
              </a:r>
              <a:r>
                <a:rPr lang="en-US" sz="4900" b="0" i="0" u="none" strike="noStrike" cap="none">
                  <a:solidFill>
                    <a:srgbClr val="7F7F7F"/>
                  </a:solidFill>
                  <a:latin typeface="Calibri"/>
                  <a:ea typeface="Calibri"/>
                  <a:cs typeface="Calibri"/>
                  <a:sym typeface="Calibri"/>
                </a:rPr>
                <a:t> tab, then select the </a:t>
              </a:r>
              <a:r>
                <a:rPr lang="en-US" sz="4900" b="1" i="0" u="none" strike="noStrike" cap="none">
                  <a:solidFill>
                    <a:srgbClr val="7F7F7F"/>
                  </a:solidFill>
                  <a:latin typeface="Calibri"/>
                  <a:ea typeface="Calibri"/>
                  <a:cs typeface="Calibri"/>
                  <a:sym typeface="Calibri"/>
                </a:rPr>
                <a:t>Colors</a:t>
              </a:r>
              <a:r>
                <a:rPr lang="en-US" sz="4900" b="0" i="0" u="none" strike="noStrike" cap="none">
                  <a:solidFill>
                    <a:srgbClr val="7F7F7F"/>
                  </a:solidFill>
                  <a:latin typeface="Calibri"/>
                  <a:ea typeface="Calibri"/>
                  <a:cs typeface="Calibri"/>
                  <a:sym typeface="Calibri"/>
                </a:rPr>
                <a:t> drop-down list.</a:t>
              </a:r>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The default color theme for this template is “Office”, so you can always return to that after trying some of the alternatives.</a:t>
              </a:r>
              <a:endParaRPr/>
            </a:p>
            <a:p>
              <a:pPr marL="0" marR="0" lvl="0" indent="0" algn="l" rtl="0">
                <a:spcBef>
                  <a:spcPts val="1800"/>
                </a:spcBef>
                <a:spcAft>
                  <a:spcPts val="0"/>
                </a:spcAft>
                <a:buNone/>
              </a:pPr>
              <a:r>
                <a:rPr lang="en-US" sz="7200" b="0" i="0" u="none" strike="noStrike" cap="none">
                  <a:solidFill>
                    <a:srgbClr val="7F7F7F"/>
                  </a:solidFill>
                  <a:latin typeface="Calibri"/>
                  <a:ea typeface="Calibri"/>
                  <a:cs typeface="Calibri"/>
                  <a:sym typeface="Calibri"/>
                </a:rPr>
                <a:t>Printing Your Poster:</a:t>
              </a:r>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Once your poster file is ready, visit </a:t>
              </a:r>
              <a:r>
                <a:rPr lang="en-US" sz="4900" b="1" i="0" u="none" strike="noStrike" cap="none">
                  <a:solidFill>
                    <a:srgbClr val="7F7F7F"/>
                  </a:solidFill>
                  <a:latin typeface="Calibri"/>
                  <a:ea typeface="Calibri"/>
                  <a:cs typeface="Calibri"/>
                  <a:sym typeface="Calibri"/>
                </a:rPr>
                <a:t>www.genigraphics.com</a:t>
              </a:r>
              <a:r>
                <a:rPr lang="en-US" sz="4900" b="0" i="0" u="none" strike="noStrike" cap="none">
                  <a:solidFill>
                    <a:srgbClr val="7F7F7F"/>
                  </a:solidFill>
                  <a:latin typeface="Calibri"/>
                  <a:ea typeface="Calibri"/>
                  <a:cs typeface="Calibri"/>
                  <a:sym typeface="Calibri"/>
                </a:rPr>
                <a:t> to order a high-quality, affordable poster print. Every order receives a free design review and we can deliver as fast as next business day within the US and Canada. </a:t>
              </a:r>
              <a:endParaRPr/>
            </a:p>
            <a:p>
              <a:pPr marL="0" marR="0" lvl="0" indent="0" algn="l" rtl="0">
                <a:spcBef>
                  <a:spcPts val="1800"/>
                </a:spcBef>
                <a:spcAft>
                  <a:spcPts val="0"/>
                </a:spcAft>
                <a:buNone/>
              </a:pPr>
              <a:r>
                <a:rPr lang="en-US" sz="4900" b="0" i="0" u="none" strike="noStrike" cap="none">
                  <a:solidFill>
                    <a:srgbClr val="7F7F7F"/>
                  </a:solidFill>
                  <a:latin typeface="Calibri"/>
                  <a:ea typeface="Calibri"/>
                  <a:cs typeface="Calibri"/>
                  <a:sym typeface="Calibri"/>
                </a:rPr>
                <a:t>Genigraphics® has been producing output from PowerPoint® longer than anyone in the industry; dating back to when we helped Microsoft® design the PowerPoint® software. </a:t>
              </a:r>
              <a:endParaRPr/>
            </a:p>
            <a:p>
              <a:pPr marL="0" marR="0" lvl="0" indent="0" algn="l" rtl="0">
                <a:spcBef>
                  <a:spcPts val="1800"/>
                </a:spcBef>
                <a:spcAft>
                  <a:spcPts val="0"/>
                </a:spcAft>
                <a:buNone/>
              </a:pPr>
              <a:endParaRPr sz="4900" b="0" i="0" u="none" strike="noStrike" cap="none">
                <a:solidFill>
                  <a:srgbClr val="7F7F7F"/>
                </a:solidFill>
                <a:latin typeface="Calibri"/>
                <a:ea typeface="Calibri"/>
                <a:cs typeface="Calibri"/>
                <a:sym typeface="Calibri"/>
              </a:endParaRPr>
            </a:p>
            <a:p>
              <a:pPr marL="0" marR="0" lvl="0" indent="0" algn="ctr" rtl="0">
                <a:spcBef>
                  <a:spcPts val="0"/>
                </a:spcBef>
                <a:spcAft>
                  <a:spcPts val="0"/>
                </a:spcAft>
                <a:buNone/>
              </a:pPr>
              <a:r>
                <a:rPr lang="en-US" sz="4900" b="0" i="0" u="none" strike="noStrike" cap="none">
                  <a:solidFill>
                    <a:srgbClr val="7F7F7F"/>
                  </a:solidFill>
                  <a:latin typeface="Calibri"/>
                  <a:ea typeface="Calibri"/>
                  <a:cs typeface="Calibri"/>
                  <a:sym typeface="Calibri"/>
                </a:rPr>
                <a:t>US and Canada:  1-800-790-4001</a:t>
              </a:r>
              <a:br>
                <a:rPr lang="en-US" sz="4900" b="0" i="0" u="none" strike="noStrike" cap="none">
                  <a:solidFill>
                    <a:srgbClr val="7F7F7F"/>
                  </a:solidFill>
                  <a:latin typeface="Calibri"/>
                  <a:ea typeface="Calibri"/>
                  <a:cs typeface="Calibri"/>
                  <a:sym typeface="Calibri"/>
                </a:rPr>
              </a:br>
              <a:r>
                <a:rPr lang="en-US" sz="4900" b="0" i="0" u="none" strike="noStrike" cap="none">
                  <a:solidFill>
                    <a:srgbClr val="7F7F7F"/>
                  </a:solidFill>
                  <a:latin typeface="Calibri"/>
                  <a:ea typeface="Calibri"/>
                  <a:cs typeface="Calibri"/>
                  <a:sym typeface="Calibri"/>
                </a:rPr>
                <a:t>Email: info@genigraphics.com</a:t>
              </a:r>
              <a:endParaRPr/>
            </a:p>
            <a:p>
              <a:pPr marL="0" marR="0" lvl="0" indent="0" algn="ctr" rtl="0">
                <a:spcBef>
                  <a:spcPts val="0"/>
                </a:spcBef>
                <a:spcAft>
                  <a:spcPts val="0"/>
                </a:spcAft>
                <a:buNone/>
              </a:pPr>
              <a:br>
                <a:rPr lang="en-US" sz="3600" b="0" i="0" u="none" strike="noStrike" cap="none">
                  <a:solidFill>
                    <a:srgbClr val="7F7F7F"/>
                  </a:solidFill>
                  <a:latin typeface="Calibri"/>
                  <a:ea typeface="Calibri"/>
                  <a:cs typeface="Calibri"/>
                  <a:sym typeface="Calibri"/>
                </a:rPr>
              </a:br>
              <a:r>
                <a:rPr lang="en-US" sz="3600" b="0" i="0" u="none" strike="noStrike" cap="none">
                  <a:solidFill>
                    <a:srgbClr val="7F7F7F"/>
                  </a:solidFill>
                  <a:latin typeface="Calibri"/>
                  <a:ea typeface="Calibri"/>
                  <a:cs typeface="Calibri"/>
                  <a:sym typeface="Calibri"/>
                </a:rPr>
                <a:t>[This sidebar area does not print.]</a:t>
              </a:r>
              <a:endParaRPr/>
            </a:p>
          </p:txBody>
        </p:sp>
        <p:pic>
          <p:nvPicPr>
            <p:cNvPr id="18" name="Google Shape;18;p2"/>
            <p:cNvPicPr preferRelativeResize="0"/>
            <p:nvPr/>
          </p:nvPicPr>
          <p:blipFill rotWithShape="1">
            <a:blip r:embed="rId3">
              <a:alphaModFix/>
            </a:blip>
            <a:srcRect/>
            <a:stretch/>
          </p:blipFill>
          <p:spPr>
            <a:xfrm>
              <a:off x="34281341" y="9260274"/>
              <a:ext cx="11904515" cy="10246926"/>
            </a:xfrm>
            <a:prstGeom prst="rect">
              <a:avLst/>
            </a:prstGeom>
            <a:noFill/>
            <a:ln>
              <a:noFill/>
            </a:ln>
          </p:spPr>
        </p:pic>
      </p:grpSp>
      <p:pic>
        <p:nvPicPr>
          <p:cNvPr id="19" name="Google Shape;19;p2"/>
          <p:cNvPicPr preferRelativeResize="0"/>
          <p:nvPr/>
        </p:nvPicPr>
        <p:blipFill rotWithShape="1">
          <a:blip r:embed="rId4">
            <a:alphaModFix/>
          </a:blip>
          <a:srcRect/>
          <a:stretch/>
        </p:blipFill>
        <p:spPr>
          <a:xfrm>
            <a:off x="38404800" y="32613600"/>
            <a:ext cx="5297435" cy="18592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hyperlink" Target="https://en.wikipedia.org/wiki/Centrality" TargetMode="External"/><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hyperlink" Target="https://en.wikipedia.org/wiki/International_Monetary_Fun" TargetMode="External"/><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4"/>
        <p:cNvGrpSpPr/>
        <p:nvPr/>
      </p:nvGrpSpPr>
      <p:grpSpPr>
        <a:xfrm>
          <a:off x="0" y="0"/>
          <a:ext cx="0" cy="0"/>
          <a:chOff x="0" y="0"/>
          <a:chExt cx="0" cy="0"/>
        </a:xfrm>
      </p:grpSpPr>
      <p:sp>
        <p:nvSpPr>
          <p:cNvPr id="25" name="Google Shape;25;p1"/>
          <p:cNvSpPr txBox="1"/>
          <p:nvPr/>
        </p:nvSpPr>
        <p:spPr>
          <a:xfrm>
            <a:off x="8168640" y="154870"/>
            <a:ext cx="27432000" cy="2908371"/>
          </a:xfrm>
          <a:prstGeom prst="rect">
            <a:avLst/>
          </a:prstGeom>
          <a:noFill/>
          <a:ln>
            <a:noFill/>
          </a:ln>
        </p:spPr>
        <p:txBody>
          <a:bodyPr spcFirstLastPara="1" wrap="square" lIns="137125" tIns="342825" rIns="137125" bIns="342825" anchor="ctr" anchorCtr="0">
            <a:spAutoFit/>
          </a:bodyPr>
          <a:lstStyle/>
          <a:p>
            <a:pPr marL="0" marR="0" lvl="0" indent="0" algn="ctr" rtl="0">
              <a:spcBef>
                <a:spcPts val="0"/>
              </a:spcBef>
              <a:spcAft>
                <a:spcPts val="0"/>
              </a:spcAft>
              <a:buNone/>
            </a:pPr>
            <a:r>
              <a:rPr lang="en-US" sz="7200" b="1">
                <a:solidFill>
                  <a:schemeClr val="lt1"/>
                </a:solidFill>
                <a:latin typeface="Calibri"/>
                <a:ea typeface="Calibri"/>
                <a:cs typeface="Calibri"/>
                <a:sym typeface="Calibri"/>
              </a:rPr>
              <a:t>Wikipedia Links Network Analysis </a:t>
            </a:r>
            <a:endParaRPr/>
          </a:p>
        </p:txBody>
      </p:sp>
      <p:sp>
        <p:nvSpPr>
          <p:cNvPr id="26" name="Google Shape;26;p1"/>
          <p:cNvSpPr txBox="1"/>
          <p:nvPr/>
        </p:nvSpPr>
        <p:spPr>
          <a:xfrm>
            <a:off x="8229600" y="2400300"/>
            <a:ext cx="27432000" cy="1219200"/>
          </a:xfrm>
          <a:prstGeom prst="rect">
            <a:avLst/>
          </a:prstGeom>
          <a:noFill/>
          <a:ln>
            <a:noFill/>
          </a:ln>
        </p:spPr>
        <p:txBody>
          <a:bodyPr spcFirstLastPara="1" wrap="square" lIns="137125" tIns="137125" rIns="137125" bIns="137125" anchor="ctr" anchorCtr="0">
            <a:noAutofit/>
          </a:bodyPr>
          <a:lstStyle/>
          <a:p>
            <a:pPr marL="0" marR="0" lvl="0" indent="0" algn="ctr" rtl="0">
              <a:spcBef>
                <a:spcPts val="0"/>
              </a:spcBef>
              <a:spcAft>
                <a:spcPts val="0"/>
              </a:spcAft>
              <a:buNone/>
            </a:pPr>
            <a:r>
              <a:rPr lang="en-US" sz="4000" dirty="0" err="1">
                <a:solidFill>
                  <a:schemeClr val="lt1"/>
                </a:solidFill>
                <a:latin typeface="Calibri"/>
                <a:ea typeface="Calibri"/>
                <a:cs typeface="Calibri"/>
                <a:sym typeface="Calibri"/>
              </a:rPr>
              <a:t>Haoyuan</a:t>
            </a:r>
            <a:r>
              <a:rPr lang="en-US" sz="4000" dirty="0">
                <a:solidFill>
                  <a:schemeClr val="lt1"/>
                </a:solidFill>
                <a:latin typeface="Calibri"/>
                <a:ea typeface="Calibri"/>
                <a:cs typeface="Calibri"/>
                <a:sym typeface="Calibri"/>
              </a:rPr>
              <a:t> Cao, Kalvin Goode</a:t>
            </a:r>
            <a:r>
              <a:rPr lang="en-US" sz="4000" b="0" i="0" u="none" strike="noStrike" cap="none" dirty="0">
                <a:solidFill>
                  <a:schemeClr val="lt1"/>
                </a:solidFill>
                <a:latin typeface="Calibri"/>
                <a:ea typeface="Calibri"/>
                <a:cs typeface="Calibri"/>
                <a:sym typeface="Calibri"/>
              </a:rPr>
              <a:t>, </a:t>
            </a:r>
            <a:r>
              <a:rPr lang="en-US" sz="4000" b="0" i="0" u="none" strike="noStrike" cap="none" dirty="0" err="1">
                <a:solidFill>
                  <a:schemeClr val="lt1"/>
                </a:solidFill>
                <a:latin typeface="Calibri"/>
                <a:ea typeface="Calibri"/>
                <a:cs typeface="Calibri"/>
                <a:sym typeface="Calibri"/>
              </a:rPr>
              <a:t>Hong</a:t>
            </a:r>
            <a:r>
              <a:rPr lang="en-US" sz="4000" dirty="0" err="1">
                <a:solidFill>
                  <a:schemeClr val="lt1"/>
                </a:solidFill>
                <a:latin typeface="Calibri"/>
                <a:ea typeface="Calibri"/>
                <a:cs typeface="Calibri"/>
                <a:sym typeface="Calibri"/>
              </a:rPr>
              <a:t>quan</a:t>
            </a:r>
            <a:r>
              <a:rPr lang="en-US" sz="4000" dirty="0">
                <a:solidFill>
                  <a:schemeClr val="lt1"/>
                </a:solidFill>
                <a:latin typeface="Calibri"/>
                <a:ea typeface="Calibri"/>
                <a:cs typeface="Calibri"/>
                <a:sym typeface="Calibri"/>
              </a:rPr>
              <a:t> Zhang, </a:t>
            </a:r>
            <a:r>
              <a:rPr lang="en-US" sz="4000" dirty="0" err="1">
                <a:solidFill>
                  <a:schemeClr val="lt1"/>
                </a:solidFill>
                <a:latin typeface="Calibri"/>
                <a:ea typeface="Calibri"/>
                <a:cs typeface="Calibri"/>
                <a:sym typeface="Calibri"/>
              </a:rPr>
              <a:t>Jialu</a:t>
            </a:r>
            <a:r>
              <a:rPr lang="en-US" sz="4000" dirty="0">
                <a:solidFill>
                  <a:schemeClr val="lt1"/>
                </a:solidFill>
                <a:latin typeface="Calibri"/>
                <a:ea typeface="Calibri"/>
                <a:cs typeface="Calibri"/>
                <a:sym typeface="Calibri"/>
              </a:rPr>
              <a:t> Zhao</a:t>
            </a:r>
            <a:endParaRPr sz="4000" dirty="0">
              <a:solidFill>
                <a:schemeClr val="lt1"/>
              </a:solidFill>
              <a:latin typeface="Calibri"/>
              <a:ea typeface="Calibri"/>
              <a:cs typeface="Calibri"/>
              <a:sym typeface="Calibri"/>
            </a:endParaRPr>
          </a:p>
          <a:p>
            <a:pPr marL="0" marR="0" lvl="0" indent="0" algn="ctr" rtl="0">
              <a:spcBef>
                <a:spcPts val="0"/>
              </a:spcBef>
              <a:spcAft>
                <a:spcPts val="0"/>
              </a:spcAft>
              <a:buNone/>
            </a:pPr>
            <a:r>
              <a:rPr lang="en-US" sz="4000" dirty="0">
                <a:solidFill>
                  <a:schemeClr val="lt1"/>
                </a:solidFill>
                <a:latin typeface="Calibri"/>
                <a:ea typeface="Calibri"/>
                <a:cs typeface="Calibri"/>
                <a:sym typeface="Calibri"/>
              </a:rPr>
              <a:t>ECE 227 Big </a:t>
            </a:r>
            <a:r>
              <a:rPr lang="en-US" sz="4000">
                <a:solidFill>
                  <a:schemeClr val="lt1"/>
                </a:solidFill>
                <a:latin typeface="Calibri"/>
                <a:ea typeface="Calibri"/>
                <a:cs typeface="Calibri"/>
                <a:sym typeface="Calibri"/>
              </a:rPr>
              <a:t>Network Data</a:t>
            </a:r>
            <a:endParaRPr dirty="0"/>
          </a:p>
        </p:txBody>
      </p:sp>
      <p:sp>
        <p:nvSpPr>
          <p:cNvPr id="27" name="Google Shape;27;p1"/>
          <p:cNvSpPr txBox="1"/>
          <p:nvPr/>
        </p:nvSpPr>
        <p:spPr>
          <a:xfrm>
            <a:off x="1706881" y="30038038"/>
            <a:ext cx="12923520" cy="2223674"/>
          </a:xfrm>
          <a:prstGeom prst="rect">
            <a:avLst/>
          </a:prstGeom>
          <a:noFill/>
          <a:ln>
            <a:noFill/>
          </a:ln>
        </p:spPr>
        <p:txBody>
          <a:bodyPr spcFirstLastPara="1" wrap="square" lIns="68550" tIns="34275" rIns="68550" bIns="34275" anchor="t" anchorCtr="0">
            <a:spAutoFit/>
          </a:bodyPr>
          <a:lstStyle/>
          <a:p>
            <a:pPr marL="0" marR="0" lvl="0" indent="0" algn="l" rtl="0">
              <a:spcBef>
                <a:spcPts val="0"/>
              </a:spcBef>
              <a:spcAft>
                <a:spcPts val="0"/>
              </a:spcAft>
              <a:buNone/>
            </a:pPr>
            <a:r>
              <a:rPr lang="en-US" sz="2800" b="0" i="0" u="none" strike="noStrike" cap="none">
                <a:solidFill>
                  <a:schemeClr val="dk1"/>
                </a:solidFill>
                <a:latin typeface="Calibri"/>
                <a:ea typeface="Calibri"/>
                <a:cs typeface="Calibri"/>
                <a:sym typeface="Calibri"/>
              </a:rPr>
              <a:t>[name]</a:t>
            </a:r>
            <a:endParaRPr/>
          </a:p>
          <a:p>
            <a:pPr marL="0" marR="0" lvl="0" indent="0" algn="l" rtl="0">
              <a:spcBef>
                <a:spcPts val="0"/>
              </a:spcBef>
              <a:spcAft>
                <a:spcPts val="0"/>
              </a:spcAft>
              <a:buNone/>
            </a:pPr>
            <a:r>
              <a:rPr lang="en-US" sz="2800">
                <a:solidFill>
                  <a:schemeClr val="dk1"/>
                </a:solidFill>
                <a:latin typeface="Calibri"/>
                <a:ea typeface="Calibri"/>
                <a:cs typeface="Calibri"/>
                <a:sym typeface="Calibri"/>
              </a:rPr>
              <a:t>[organization]</a:t>
            </a:r>
            <a:endParaRPr/>
          </a:p>
          <a:p>
            <a:pPr marL="0" marR="0" lvl="0" indent="0" algn="l" rtl="0">
              <a:spcBef>
                <a:spcPts val="0"/>
              </a:spcBef>
              <a:spcAft>
                <a:spcPts val="0"/>
              </a:spcAft>
              <a:buNone/>
            </a:pPr>
            <a:r>
              <a:rPr lang="en-US" sz="2800">
                <a:solidFill>
                  <a:schemeClr val="dk1"/>
                </a:solidFill>
                <a:latin typeface="Calibri"/>
                <a:ea typeface="Calibri"/>
                <a:cs typeface="Calibri"/>
                <a:sym typeface="Calibri"/>
              </a:rPr>
              <a:t>[address]</a:t>
            </a:r>
            <a:endParaRPr/>
          </a:p>
          <a:p>
            <a:pPr marL="0" marR="0" lvl="0" indent="0" algn="l" rtl="0">
              <a:spcBef>
                <a:spcPts val="0"/>
              </a:spcBef>
              <a:spcAft>
                <a:spcPts val="0"/>
              </a:spcAft>
              <a:buNone/>
            </a:pPr>
            <a:r>
              <a:rPr lang="en-US" sz="2800">
                <a:solidFill>
                  <a:schemeClr val="dk1"/>
                </a:solidFill>
                <a:latin typeface="Calibri"/>
                <a:ea typeface="Calibri"/>
                <a:cs typeface="Calibri"/>
                <a:sym typeface="Calibri"/>
              </a:rPr>
              <a:t>[email]</a:t>
            </a:r>
            <a:endParaRPr/>
          </a:p>
          <a:p>
            <a:pPr marL="0" marR="0" lvl="0" indent="0" algn="l" rtl="0">
              <a:spcBef>
                <a:spcPts val="0"/>
              </a:spcBef>
              <a:spcAft>
                <a:spcPts val="0"/>
              </a:spcAft>
              <a:buNone/>
            </a:pPr>
            <a:r>
              <a:rPr lang="en-US" sz="2800">
                <a:solidFill>
                  <a:schemeClr val="dk1"/>
                </a:solidFill>
                <a:latin typeface="Calibri"/>
                <a:ea typeface="Calibri"/>
                <a:cs typeface="Calibri"/>
                <a:sym typeface="Calibri"/>
              </a:rPr>
              <a:t>[phone]</a:t>
            </a:r>
            <a:endParaRPr/>
          </a:p>
        </p:txBody>
      </p:sp>
      <p:sp>
        <p:nvSpPr>
          <p:cNvPr id="28" name="Google Shape;28;p1"/>
          <p:cNvSpPr txBox="1"/>
          <p:nvPr/>
        </p:nvSpPr>
        <p:spPr>
          <a:xfrm>
            <a:off x="1706880" y="29146503"/>
            <a:ext cx="1937494" cy="746346"/>
          </a:xfrm>
          <a:prstGeom prst="rect">
            <a:avLst/>
          </a:prstGeom>
          <a:noFill/>
          <a:ln>
            <a:noFill/>
          </a:ln>
        </p:spPr>
        <p:txBody>
          <a:bodyPr spcFirstLastPara="1" wrap="square" lIns="68550" tIns="34275" rIns="68550" bIns="34275" anchor="t" anchorCtr="0">
            <a:spAutoFit/>
          </a:bodyPr>
          <a:lstStyle/>
          <a:p>
            <a:pPr marL="0" marR="0" lvl="0" indent="0" algn="l" rtl="0">
              <a:spcBef>
                <a:spcPts val="0"/>
              </a:spcBef>
              <a:spcAft>
                <a:spcPts val="0"/>
              </a:spcAft>
              <a:buNone/>
            </a:pPr>
            <a:r>
              <a:rPr lang="en-US" sz="4400" b="1">
                <a:solidFill>
                  <a:schemeClr val="dk1"/>
                </a:solidFill>
                <a:latin typeface="Calibri"/>
                <a:ea typeface="Calibri"/>
                <a:cs typeface="Calibri"/>
                <a:sym typeface="Calibri"/>
              </a:rPr>
              <a:t>Contact</a:t>
            </a:r>
            <a:endParaRPr/>
          </a:p>
        </p:txBody>
      </p:sp>
      <p:sp>
        <p:nvSpPr>
          <p:cNvPr id="29" name="Google Shape;29;p1"/>
          <p:cNvSpPr txBox="1"/>
          <p:nvPr/>
        </p:nvSpPr>
        <p:spPr>
          <a:xfrm>
            <a:off x="21986775" y="29960038"/>
            <a:ext cx="19507200" cy="2600700"/>
          </a:xfrm>
          <a:prstGeom prst="rect">
            <a:avLst/>
          </a:prstGeom>
          <a:noFill/>
          <a:ln>
            <a:noFill/>
          </a:ln>
        </p:spPr>
        <p:txBody>
          <a:bodyPr spcFirstLastPara="1" wrap="square" lIns="68550" tIns="68550" rIns="68550" bIns="68550" anchor="t" anchorCtr="0">
            <a:spAutoFit/>
          </a:bodyPr>
          <a:lstStyle/>
          <a:p>
            <a:pPr marL="0" lvl="0" indent="0" algn="l" rtl="0">
              <a:lnSpc>
                <a:spcPct val="115000"/>
              </a:lnSpc>
              <a:spcBef>
                <a:spcPts val="0"/>
              </a:spcBef>
              <a:spcAft>
                <a:spcPts val="0"/>
              </a:spcAft>
              <a:buNone/>
            </a:pPr>
            <a:r>
              <a:rPr lang="en-US" sz="1800">
                <a:solidFill>
                  <a:schemeClr val="dk1"/>
                </a:solidFill>
                <a:latin typeface="Calibri"/>
                <a:ea typeface="Calibri"/>
                <a:cs typeface="Calibri"/>
                <a:sym typeface="Calibri"/>
              </a:rPr>
              <a:t>1.Centrality. (2019, September 15). Retrieved from </a:t>
            </a:r>
            <a:r>
              <a:rPr lang="en-US" sz="1800" u="sng">
                <a:solidFill>
                  <a:srgbClr val="1155CC"/>
                </a:solidFill>
                <a:latin typeface="Calibri"/>
                <a:ea typeface="Calibri"/>
                <a:cs typeface="Calibri"/>
                <a:sym typeface="Calibri"/>
                <a:hlinkClick r:id="rId3"/>
              </a:rPr>
              <a:t>https://en.wikipedia.org/wiki/Centrality</a:t>
            </a:r>
            <a:r>
              <a:rPr lang="en-US" sz="1800">
                <a:solidFill>
                  <a:schemeClr val="dk1"/>
                </a:solidFill>
                <a:latin typeface="Calibri"/>
                <a:ea typeface="Calibri"/>
                <a:cs typeface="Calibri"/>
                <a:sym typeface="Calibri"/>
              </a:rPr>
              <a:t>.</a:t>
            </a:r>
            <a:endParaRPr sz="1800">
              <a:latin typeface="Calibri"/>
              <a:ea typeface="Calibri"/>
              <a:cs typeface="Calibri"/>
              <a:sym typeface="Calibri"/>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2.International Monetary Fund. (2019, November 26). Retrieved from </a:t>
            </a:r>
            <a:r>
              <a:rPr lang="en-US" sz="1800" u="sng">
                <a:solidFill>
                  <a:schemeClr val="hlink"/>
                </a:solidFill>
                <a:latin typeface="Calibri"/>
                <a:ea typeface="Calibri"/>
                <a:cs typeface="Calibri"/>
                <a:sym typeface="Calibri"/>
                <a:hlinkClick r:id="rId4"/>
              </a:rPr>
              <a:t>https://en.wikipedia.org/wiki/International_Monetary_Fun</a:t>
            </a:r>
            <a:endParaRPr sz="1800" u="sng">
              <a:solidFill>
                <a:schemeClr val="dk1"/>
              </a:solidFill>
              <a:latin typeface="Calibri"/>
              <a:ea typeface="Calibri"/>
              <a:cs typeface="Calibri"/>
              <a:sym typeface="Calibri"/>
            </a:endParaRPr>
          </a:p>
          <a:p>
            <a:pPr marL="0" marR="0" lvl="0" indent="0" algn="l" rtl="0">
              <a:spcBef>
                <a:spcPts val="0"/>
              </a:spcBef>
              <a:spcAft>
                <a:spcPts val="0"/>
              </a:spcAft>
              <a:buNone/>
            </a:pPr>
            <a:endParaRPr sz="1600">
              <a:solidFill>
                <a:schemeClr val="dk1"/>
              </a:solidFill>
              <a:latin typeface="Calibri"/>
              <a:ea typeface="Calibri"/>
              <a:cs typeface="Calibri"/>
              <a:sym typeface="Calibri"/>
            </a:endParaRPr>
          </a:p>
        </p:txBody>
      </p:sp>
      <p:sp>
        <p:nvSpPr>
          <p:cNvPr id="30" name="Google Shape;30;p1"/>
          <p:cNvSpPr txBox="1"/>
          <p:nvPr/>
        </p:nvSpPr>
        <p:spPr>
          <a:xfrm>
            <a:off x="21945603" y="29146503"/>
            <a:ext cx="2703473" cy="746346"/>
          </a:xfrm>
          <a:prstGeom prst="rect">
            <a:avLst/>
          </a:prstGeom>
          <a:noFill/>
          <a:ln>
            <a:noFill/>
          </a:ln>
        </p:spPr>
        <p:txBody>
          <a:bodyPr spcFirstLastPara="1" wrap="square" lIns="68550" tIns="34275" rIns="68550" bIns="34275" anchor="t" anchorCtr="0">
            <a:spAutoFit/>
          </a:bodyPr>
          <a:lstStyle/>
          <a:p>
            <a:pPr marL="0" marR="0" lvl="0" indent="0" algn="l" rtl="0">
              <a:spcBef>
                <a:spcPts val="0"/>
              </a:spcBef>
              <a:spcAft>
                <a:spcPts val="0"/>
              </a:spcAft>
              <a:buNone/>
            </a:pPr>
            <a:r>
              <a:rPr lang="en-US" sz="4400" b="1" dirty="0">
                <a:solidFill>
                  <a:schemeClr val="dk1"/>
                </a:solidFill>
                <a:latin typeface="Calibri"/>
                <a:ea typeface="Calibri"/>
                <a:cs typeface="Calibri"/>
                <a:sym typeface="Calibri"/>
              </a:rPr>
              <a:t>References</a:t>
            </a:r>
            <a:endParaRPr dirty="0"/>
          </a:p>
        </p:txBody>
      </p:sp>
      <p:sp>
        <p:nvSpPr>
          <p:cNvPr id="31" name="Google Shape;31;p1"/>
          <p:cNvSpPr txBox="1"/>
          <p:nvPr/>
        </p:nvSpPr>
        <p:spPr>
          <a:xfrm>
            <a:off x="1463050" y="5486400"/>
            <a:ext cx="13167300" cy="1754256"/>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37125" tIns="137125" rIns="137125" bIns="137125" anchor="t" anchorCtr="0">
            <a:spAutoFit/>
          </a:bodyPr>
          <a:lstStyle/>
          <a:p>
            <a:pPr marL="0" marR="0" lvl="0" indent="0" algn="l" rtl="0">
              <a:spcBef>
                <a:spcPts val="0"/>
              </a:spcBef>
              <a:spcAft>
                <a:spcPts val="0"/>
              </a:spcAft>
              <a:buNone/>
            </a:pPr>
            <a:r>
              <a:rPr lang="en-US" sz="2400" dirty="0">
                <a:solidFill>
                  <a:schemeClr val="dk1"/>
                </a:solidFill>
                <a:latin typeface="Calibri"/>
                <a:ea typeface="Calibri"/>
                <a:cs typeface="Calibri"/>
                <a:sym typeface="Calibri"/>
              </a:rPr>
              <a:t>Wikipedia is one of the largest </a:t>
            </a:r>
            <a:r>
              <a:rPr lang="en-US" altLang="zh-TW" sz="2400" dirty="0">
                <a:solidFill>
                  <a:schemeClr val="dk1"/>
                </a:solidFill>
                <a:latin typeface="Calibri"/>
                <a:ea typeface="Calibri"/>
                <a:cs typeface="Calibri"/>
                <a:sym typeface="Calibri"/>
              </a:rPr>
              <a:t>online</a:t>
            </a:r>
            <a:r>
              <a:rPr lang="zh-TW" altLang="en-US" sz="2400" dirty="0">
                <a:solidFill>
                  <a:schemeClr val="dk1"/>
                </a:solidFill>
                <a:latin typeface="Calibri"/>
                <a:ea typeface="Calibri"/>
                <a:cs typeface="Calibri"/>
                <a:sym typeface="Calibri"/>
              </a:rPr>
              <a:t> </a:t>
            </a:r>
            <a:r>
              <a:rPr lang="en-US" altLang="zh-TW" sz="2400" dirty="0">
                <a:solidFill>
                  <a:schemeClr val="dk1"/>
                </a:solidFill>
                <a:latin typeface="Calibri"/>
                <a:ea typeface="Calibri"/>
                <a:cs typeface="Calibri"/>
                <a:sym typeface="Calibri"/>
              </a:rPr>
              <a:t>encyclopedia</a:t>
            </a:r>
            <a:r>
              <a:rPr lang="en-US" sz="2400" dirty="0">
                <a:solidFill>
                  <a:schemeClr val="dk1"/>
                </a:solidFill>
                <a:latin typeface="Calibri"/>
                <a:ea typeface="Calibri"/>
                <a:cs typeface="Calibri"/>
                <a:sym typeface="Calibri"/>
              </a:rPr>
              <a:t> and there are more than 5,000,000 articles in English. Wikipedia’s articles also provide links for users with related pages and additional information. Wikipedia has a </a:t>
            </a:r>
            <a:r>
              <a:rPr lang="en-US" altLang="zh-TW" sz="2400" dirty="0">
                <a:solidFill>
                  <a:schemeClr val="dk1"/>
                </a:solidFill>
                <a:latin typeface="Calibri"/>
                <a:ea typeface="Calibri"/>
                <a:cs typeface="Calibri"/>
                <a:sym typeface="Calibri"/>
              </a:rPr>
              <a:t>large</a:t>
            </a:r>
            <a:r>
              <a:rPr lang="en-US" sz="2400" dirty="0">
                <a:solidFill>
                  <a:schemeClr val="dk1"/>
                </a:solidFill>
                <a:latin typeface="Calibri"/>
                <a:ea typeface="Calibri"/>
                <a:cs typeface="Calibri"/>
                <a:sym typeface="Calibri"/>
              </a:rPr>
              <a:t> network </a:t>
            </a:r>
            <a:r>
              <a:rPr lang="en-US" altLang="zh-TW" sz="2400" dirty="0">
                <a:solidFill>
                  <a:schemeClr val="dk1"/>
                </a:solidFill>
                <a:latin typeface="Calibri"/>
                <a:ea typeface="Calibri"/>
                <a:cs typeface="Calibri"/>
                <a:sym typeface="Calibri"/>
              </a:rPr>
              <a:t>containing</a:t>
            </a:r>
            <a:r>
              <a:rPr lang="en-US" sz="2400" dirty="0">
                <a:solidFill>
                  <a:schemeClr val="dk1"/>
                </a:solidFill>
                <a:latin typeface="Calibri"/>
                <a:ea typeface="Calibri"/>
                <a:cs typeface="Calibri"/>
                <a:sym typeface="Calibri"/>
              </a:rPr>
              <a:t> </a:t>
            </a:r>
            <a:r>
              <a:rPr lang="en-US" altLang="zh-TW" sz="2400" dirty="0">
                <a:solidFill>
                  <a:schemeClr val="dk1"/>
                </a:solidFill>
                <a:latin typeface="Calibri"/>
                <a:ea typeface="Calibri"/>
                <a:cs typeface="Calibri"/>
                <a:sym typeface="Calibri"/>
              </a:rPr>
              <a:t>numerous</a:t>
            </a:r>
            <a:r>
              <a:rPr lang="en-US" sz="2400" dirty="0">
                <a:solidFill>
                  <a:schemeClr val="dk1"/>
                </a:solidFill>
                <a:latin typeface="Calibri"/>
                <a:ea typeface="Calibri"/>
                <a:cs typeface="Calibri"/>
                <a:sym typeface="Calibri"/>
              </a:rPr>
              <a:t> links.</a:t>
            </a:r>
            <a:r>
              <a:rPr lang="zh-TW" altLang="en-US" sz="2400" dirty="0">
                <a:solidFill>
                  <a:schemeClr val="dk1"/>
                </a:solidFill>
                <a:latin typeface="Calibri"/>
                <a:ea typeface="Calibri"/>
                <a:cs typeface="Calibri"/>
                <a:sym typeface="Calibri"/>
              </a:rPr>
              <a:t> </a:t>
            </a:r>
            <a:r>
              <a:rPr lang="en-US" altLang="zh-TW" sz="2400" dirty="0">
                <a:solidFill>
                  <a:schemeClr val="dk1"/>
                </a:solidFill>
                <a:latin typeface="Calibri"/>
                <a:ea typeface="Calibri"/>
                <a:cs typeface="Calibri"/>
                <a:sym typeface="Calibri"/>
              </a:rPr>
              <a:t>W</a:t>
            </a:r>
            <a:r>
              <a:rPr lang="en-US" sz="2400" dirty="0">
                <a:solidFill>
                  <a:schemeClr val="dk1"/>
                </a:solidFill>
                <a:latin typeface="Calibri"/>
                <a:ea typeface="Calibri"/>
                <a:cs typeface="Calibri"/>
                <a:sym typeface="Calibri"/>
              </a:rPr>
              <a:t>e want to investigate the most important articles with</a:t>
            </a:r>
            <a:r>
              <a:rPr lang="zh-TW" altLang="en-US" sz="2400" dirty="0">
                <a:solidFill>
                  <a:schemeClr val="dk1"/>
                </a:solidFill>
                <a:latin typeface="Calibri"/>
                <a:ea typeface="Calibri"/>
                <a:cs typeface="Calibri"/>
                <a:sym typeface="Calibri"/>
              </a:rPr>
              <a:t> </a:t>
            </a:r>
            <a:r>
              <a:rPr lang="en-US" sz="2400" dirty="0">
                <a:solidFill>
                  <a:schemeClr val="dk1"/>
                </a:solidFill>
                <a:latin typeface="Calibri"/>
                <a:ea typeface="Calibri"/>
                <a:cs typeface="Calibri"/>
                <a:sym typeface="Calibri"/>
              </a:rPr>
              <a:t>multiple methods in this Wikipedia network, and why they are important to human</a:t>
            </a:r>
            <a:r>
              <a:rPr lang="zh-TW" altLang="en-US" sz="2400" dirty="0">
                <a:solidFill>
                  <a:schemeClr val="dk1"/>
                </a:solidFill>
                <a:latin typeface="Calibri"/>
                <a:ea typeface="Calibri"/>
                <a:cs typeface="Calibri"/>
                <a:sym typeface="Calibri"/>
              </a:rPr>
              <a:t> </a:t>
            </a:r>
            <a:r>
              <a:rPr lang="en-US" altLang="zh-TW" sz="2400" dirty="0">
                <a:solidFill>
                  <a:schemeClr val="dk1"/>
                </a:solidFill>
                <a:latin typeface="Calibri"/>
                <a:ea typeface="Calibri"/>
                <a:cs typeface="Calibri"/>
                <a:sym typeface="Calibri"/>
              </a:rPr>
              <a:t>society</a:t>
            </a:r>
            <a:r>
              <a:rPr lang="en-US" sz="2400" dirty="0">
                <a:solidFill>
                  <a:schemeClr val="dk1"/>
                </a:solidFill>
                <a:latin typeface="Calibri"/>
                <a:ea typeface="Calibri"/>
                <a:cs typeface="Calibri"/>
                <a:sym typeface="Calibri"/>
              </a:rPr>
              <a:t>. </a:t>
            </a:r>
            <a:endParaRPr sz="2400" dirty="0"/>
          </a:p>
        </p:txBody>
      </p:sp>
      <p:sp>
        <p:nvSpPr>
          <p:cNvPr id="32" name="Google Shape;32;p1"/>
          <p:cNvSpPr/>
          <p:nvPr/>
        </p:nvSpPr>
        <p:spPr>
          <a:xfrm>
            <a:off x="1463040" y="4754880"/>
            <a:ext cx="13167360" cy="731520"/>
          </a:xfrm>
          <a:prstGeom prst="rect">
            <a:avLst/>
          </a:prstGeom>
          <a:solidFill>
            <a:srgbClr val="2F5496"/>
          </a:solidFill>
          <a:ln w="12700" cap="flat" cmpd="sng">
            <a:solidFill>
              <a:srgbClr val="2F5496"/>
            </a:solidFill>
            <a:prstDash val="solid"/>
            <a:miter lim="800000"/>
            <a:headEnd type="none" w="sm" len="sm"/>
            <a:tailEnd type="none" w="sm" len="sm"/>
          </a:ln>
        </p:spPr>
        <p:txBody>
          <a:bodyPr spcFirstLastPara="1" wrap="square" lIns="68550" tIns="34275" rIns="68550" bIns="34275" anchor="ctr" anchorCtr="0">
            <a:noAutofit/>
          </a:bodyPr>
          <a:lstStyle/>
          <a:p>
            <a:pPr marL="0" marR="0" lvl="0" indent="0" algn="ctr" rtl="0">
              <a:spcBef>
                <a:spcPts val="0"/>
              </a:spcBef>
              <a:spcAft>
                <a:spcPts val="0"/>
              </a:spcAft>
              <a:buNone/>
            </a:pPr>
            <a:r>
              <a:rPr lang="en-US" sz="4400" b="1">
                <a:solidFill>
                  <a:schemeClr val="lt1"/>
                </a:solidFill>
                <a:latin typeface="Calibri"/>
                <a:ea typeface="Calibri"/>
                <a:cs typeface="Calibri"/>
                <a:sym typeface="Calibri"/>
              </a:rPr>
              <a:t>Objective</a:t>
            </a:r>
            <a:endParaRPr/>
          </a:p>
        </p:txBody>
      </p:sp>
      <p:sp>
        <p:nvSpPr>
          <p:cNvPr id="33" name="Google Shape;33;p1"/>
          <p:cNvSpPr txBox="1"/>
          <p:nvPr/>
        </p:nvSpPr>
        <p:spPr>
          <a:xfrm>
            <a:off x="15057100" y="5486400"/>
            <a:ext cx="13167300" cy="8893200"/>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37125" tIns="137125" rIns="137125" bIns="137125" anchor="t" anchorCtr="0">
            <a:spAutoFit/>
          </a:bodyPr>
          <a:lstStyle/>
          <a:p>
            <a:pPr marL="457200" marR="0" lvl="0" indent="-381000" algn="l" rtl="0">
              <a:spcBef>
                <a:spcPts val="0"/>
              </a:spcBef>
              <a:spcAft>
                <a:spcPts val="0"/>
              </a:spcAft>
              <a:buClr>
                <a:schemeClr val="dk1"/>
              </a:buClr>
              <a:buSzPts val="2400"/>
              <a:buFont typeface="Calibri"/>
              <a:buAutoNum type="alphaUcPeriod"/>
            </a:pPr>
            <a:r>
              <a:rPr lang="en-US" sz="2400">
                <a:solidFill>
                  <a:schemeClr val="dk1"/>
                </a:solidFill>
                <a:latin typeface="Calibri"/>
                <a:ea typeface="Calibri"/>
                <a:cs typeface="Calibri"/>
                <a:sym typeface="Calibri"/>
              </a:rPr>
              <a:t>Degree distribution </a:t>
            </a:r>
            <a:endParaRPr sz="2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a:solidFill>
                  <a:schemeClr val="dk1"/>
                </a:solidFill>
                <a:latin typeface="Calibri"/>
                <a:ea typeface="Calibri"/>
                <a:cs typeface="Calibri"/>
                <a:sym typeface="Calibri"/>
              </a:rPr>
              <a:t>From Figure 1. and Figure 2., we found those about degree distribution:</a:t>
            </a:r>
            <a:endParaRPr sz="2400">
              <a:solidFill>
                <a:schemeClr val="dk1"/>
              </a:solidFill>
              <a:latin typeface="Calibri"/>
              <a:ea typeface="Calibri"/>
              <a:cs typeface="Calibri"/>
              <a:sym typeface="Calibri"/>
            </a:endParaRPr>
          </a:p>
          <a:p>
            <a:pPr marL="1371600" lvl="0" indent="-381000" algn="l" rtl="0">
              <a:lnSpc>
                <a:spcPct val="115000"/>
              </a:lnSpc>
              <a:spcBef>
                <a:spcPts val="0"/>
              </a:spcBef>
              <a:spcAft>
                <a:spcPts val="0"/>
              </a:spcAft>
              <a:buClr>
                <a:schemeClr val="dk1"/>
              </a:buClr>
              <a:buSzPts val="2400"/>
              <a:buFont typeface="Calibri"/>
              <a:buAutoNum type="arabicParenBoth"/>
            </a:pPr>
            <a:r>
              <a:rPr lang="en-US" sz="2400">
                <a:solidFill>
                  <a:schemeClr val="dk1"/>
                </a:solidFill>
                <a:latin typeface="Calibri"/>
                <a:ea typeface="Calibri"/>
                <a:cs typeface="Calibri"/>
                <a:sym typeface="Calibri"/>
              </a:rPr>
              <a:t>Most nodes(links) have degree 10.</a:t>
            </a:r>
            <a:endParaRPr sz="2400">
              <a:solidFill>
                <a:schemeClr val="dk1"/>
              </a:solidFill>
              <a:latin typeface="Calibri"/>
              <a:ea typeface="Calibri"/>
              <a:cs typeface="Calibri"/>
              <a:sym typeface="Calibri"/>
            </a:endParaRPr>
          </a:p>
          <a:p>
            <a:pPr marL="1371600" lvl="0" indent="-381000" algn="l" rtl="0">
              <a:lnSpc>
                <a:spcPct val="115000"/>
              </a:lnSpc>
              <a:spcBef>
                <a:spcPts val="0"/>
              </a:spcBef>
              <a:spcAft>
                <a:spcPts val="0"/>
              </a:spcAft>
              <a:buClr>
                <a:schemeClr val="dk1"/>
              </a:buClr>
              <a:buSzPts val="2400"/>
              <a:buFont typeface="Calibri"/>
              <a:buAutoNum type="arabicParenBoth"/>
            </a:pPr>
            <a:r>
              <a:rPr lang="en-US" sz="2400">
                <a:solidFill>
                  <a:schemeClr val="dk1"/>
                </a:solidFill>
                <a:latin typeface="Calibri"/>
                <a:ea typeface="Calibri"/>
                <a:cs typeface="Calibri"/>
                <a:sym typeface="Calibri"/>
              </a:rPr>
              <a:t>The largest degree is about 1000.</a:t>
            </a:r>
            <a:endParaRPr sz="2400">
              <a:solidFill>
                <a:schemeClr val="dk1"/>
              </a:solidFill>
              <a:latin typeface="Calibri"/>
              <a:ea typeface="Calibri"/>
              <a:cs typeface="Calibri"/>
              <a:sym typeface="Calibri"/>
            </a:endParaRPr>
          </a:p>
          <a:p>
            <a:pPr marL="1371600" lvl="0" indent="-381000" algn="l" rtl="0">
              <a:lnSpc>
                <a:spcPct val="115000"/>
              </a:lnSpc>
              <a:spcBef>
                <a:spcPts val="0"/>
              </a:spcBef>
              <a:spcAft>
                <a:spcPts val="0"/>
              </a:spcAft>
              <a:buClr>
                <a:schemeClr val="dk1"/>
              </a:buClr>
              <a:buSzPts val="2400"/>
              <a:buFont typeface="Calibri"/>
              <a:buAutoNum type="arabicParenBoth"/>
            </a:pPr>
            <a:r>
              <a:rPr lang="en-US" sz="2400">
                <a:solidFill>
                  <a:schemeClr val="dk1"/>
                </a:solidFill>
                <a:latin typeface="Calibri"/>
                <a:ea typeface="Calibri"/>
                <a:cs typeface="Calibri"/>
                <a:sym typeface="Calibri"/>
              </a:rPr>
              <a:t>Country-related articles tends to have high degrees.</a:t>
            </a:r>
            <a:endParaRPr sz="2400">
              <a:solidFill>
                <a:schemeClr val="dk1"/>
              </a:solidFill>
              <a:latin typeface="Calibri"/>
              <a:ea typeface="Calibri"/>
              <a:cs typeface="Calibri"/>
              <a:sym typeface="Calibri"/>
            </a:endParaRPr>
          </a:p>
          <a:p>
            <a:pPr marL="1371600" lvl="0" indent="-381000" algn="l" rtl="0">
              <a:lnSpc>
                <a:spcPct val="115000"/>
              </a:lnSpc>
              <a:spcBef>
                <a:spcPts val="0"/>
              </a:spcBef>
              <a:spcAft>
                <a:spcPts val="0"/>
              </a:spcAft>
              <a:buClr>
                <a:schemeClr val="dk1"/>
              </a:buClr>
              <a:buSzPts val="2400"/>
              <a:buFont typeface="Calibri"/>
              <a:buAutoNum type="arabicParenBoth"/>
            </a:pPr>
            <a:r>
              <a:rPr lang="en-US" sz="2400">
                <a:solidFill>
                  <a:schemeClr val="dk1"/>
                </a:solidFill>
                <a:latin typeface="Calibri"/>
                <a:ea typeface="Calibri"/>
                <a:cs typeface="Calibri"/>
                <a:sym typeface="Calibri"/>
              </a:rPr>
              <a:t>Articles are likely to mention United States, European countries, and World_War_II.</a:t>
            </a:r>
            <a:endParaRPr sz="2400">
              <a:solidFill>
                <a:schemeClr val="dk1"/>
              </a:solidFill>
              <a:latin typeface="Calibri"/>
              <a:ea typeface="Calibri"/>
              <a:cs typeface="Calibri"/>
              <a:sym typeface="Calibri"/>
            </a:endParaRPr>
          </a:p>
          <a:p>
            <a:pPr marL="1371600" lvl="0" indent="-381000" algn="l" rtl="0">
              <a:lnSpc>
                <a:spcPct val="115000"/>
              </a:lnSpc>
              <a:spcBef>
                <a:spcPts val="0"/>
              </a:spcBef>
              <a:spcAft>
                <a:spcPts val="0"/>
              </a:spcAft>
              <a:buClr>
                <a:schemeClr val="dk1"/>
              </a:buClr>
              <a:buSzPts val="2400"/>
              <a:buFont typeface="Calibri"/>
              <a:buAutoNum type="arabicParenBoth"/>
            </a:pPr>
            <a:r>
              <a:rPr lang="en-US" sz="2400">
                <a:solidFill>
                  <a:schemeClr val="dk1"/>
                </a:solidFill>
                <a:latin typeface="Calibri"/>
                <a:ea typeface="Calibri"/>
                <a:cs typeface="Calibri"/>
                <a:sym typeface="Calibri"/>
              </a:rPr>
              <a:t>Links with physical meaning, some of them also have large degrees like water, earth, gold, currency, sun, human and plant. There are some common feature for all of them:</a:t>
            </a:r>
            <a:endParaRPr sz="2400">
              <a:solidFill>
                <a:schemeClr val="dk1"/>
              </a:solidFill>
              <a:latin typeface="Calibri"/>
              <a:ea typeface="Calibri"/>
              <a:cs typeface="Calibri"/>
              <a:sym typeface="Calibri"/>
            </a:endParaRPr>
          </a:p>
          <a:p>
            <a:pPr marL="2743200" lvl="1" indent="-381000" algn="l" rtl="0">
              <a:lnSpc>
                <a:spcPct val="115000"/>
              </a:lnSpc>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Refer to a large kind</a:t>
            </a:r>
            <a:endParaRPr sz="2400">
              <a:solidFill>
                <a:schemeClr val="dk1"/>
              </a:solidFill>
              <a:latin typeface="Calibri"/>
              <a:ea typeface="Calibri"/>
              <a:cs typeface="Calibri"/>
              <a:sym typeface="Calibri"/>
            </a:endParaRPr>
          </a:p>
          <a:p>
            <a:pPr marL="2743200" lvl="1" indent="-381000" algn="l" rtl="0">
              <a:lnSpc>
                <a:spcPct val="115000"/>
              </a:lnSpc>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More or less contain political meaning</a:t>
            </a:r>
            <a:endParaRPr sz="2400">
              <a:solidFill>
                <a:schemeClr val="dk1"/>
              </a:solidFill>
              <a:latin typeface="Calibri"/>
              <a:ea typeface="Calibri"/>
              <a:cs typeface="Calibri"/>
              <a:sym typeface="Calibri"/>
            </a:endParaRPr>
          </a:p>
          <a:p>
            <a:pPr marL="2743200" lvl="1" indent="-381000" algn="l" rtl="0">
              <a:lnSpc>
                <a:spcPct val="115000"/>
              </a:lnSpc>
              <a:spcBef>
                <a:spcPts val="0"/>
              </a:spcBef>
              <a:spcAft>
                <a:spcPts val="0"/>
              </a:spcAft>
              <a:buClr>
                <a:schemeClr val="dk1"/>
              </a:buClr>
              <a:buSzPts val="2400"/>
              <a:buFont typeface="Calibri"/>
              <a:buChar char="◆"/>
            </a:pPr>
            <a:r>
              <a:rPr lang="en-US" sz="2400">
                <a:solidFill>
                  <a:schemeClr val="dk1"/>
                </a:solidFill>
                <a:latin typeface="Calibri"/>
                <a:ea typeface="Calibri"/>
                <a:cs typeface="Calibri"/>
                <a:sym typeface="Calibri"/>
              </a:rPr>
              <a:t>About the most basic survival (sun and water produce plant, plant produces animals, human eat plant, animals and water)</a:t>
            </a:r>
            <a:endParaRPr sz="2400">
              <a:solidFill>
                <a:schemeClr val="dk1"/>
              </a:solidFill>
              <a:latin typeface="Calibri"/>
              <a:ea typeface="Calibri"/>
              <a:cs typeface="Calibri"/>
              <a:sym typeface="Calibri"/>
            </a:endParaRPr>
          </a:p>
          <a:p>
            <a:pPr marL="457200" marR="0" lvl="0" indent="-381000" algn="l" rtl="0">
              <a:spcBef>
                <a:spcPts val="0"/>
              </a:spcBef>
              <a:spcAft>
                <a:spcPts val="0"/>
              </a:spcAft>
              <a:buClr>
                <a:schemeClr val="dk1"/>
              </a:buClr>
              <a:buSzPts val="2400"/>
              <a:buFont typeface="Calibri"/>
              <a:buAutoNum type="alphaUcPeriod"/>
            </a:pPr>
            <a:r>
              <a:rPr lang="en-US" sz="2400">
                <a:solidFill>
                  <a:schemeClr val="dk1"/>
                </a:solidFill>
                <a:latin typeface="Calibri"/>
                <a:ea typeface="Calibri"/>
                <a:cs typeface="Calibri"/>
                <a:sym typeface="Calibri"/>
              </a:rPr>
              <a:t>Betweenness Centrality </a:t>
            </a:r>
            <a:endParaRPr sz="2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a:solidFill>
                  <a:schemeClr val="dk1"/>
                </a:solidFill>
                <a:latin typeface="Calibri"/>
                <a:ea typeface="Calibri"/>
                <a:cs typeface="Calibri"/>
                <a:sym typeface="Calibri"/>
              </a:rPr>
              <a:t>From Figure 3. and Figure 4, we found those about betweenness centrality: </a:t>
            </a:r>
            <a:endParaRPr sz="2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a:solidFill>
                  <a:schemeClr val="dk1"/>
                </a:solidFill>
                <a:latin typeface="Calibri"/>
                <a:ea typeface="Calibri"/>
                <a:cs typeface="Calibri"/>
                <a:sym typeface="Calibri"/>
              </a:rPr>
              <a:t>(1) Most labels are about countries or areas.</a:t>
            </a:r>
            <a:endParaRPr sz="2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a:solidFill>
                  <a:schemeClr val="dk1"/>
                </a:solidFill>
                <a:latin typeface="Calibri"/>
                <a:ea typeface="Calibri"/>
                <a:cs typeface="Calibri"/>
                <a:sym typeface="Calibri"/>
              </a:rPr>
              <a:t>(2) United_States has the largest Betweenness Centrality. </a:t>
            </a:r>
            <a:endParaRPr sz="2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a:solidFill>
                  <a:schemeClr val="dk1"/>
                </a:solidFill>
                <a:latin typeface="Calibri"/>
                <a:ea typeface="Calibri"/>
                <a:cs typeface="Calibri"/>
                <a:sym typeface="Calibri"/>
              </a:rPr>
              <a:t>(3) Most nodes’ Betweenness Centrality is from 0 to 0.02.</a:t>
            </a:r>
            <a:endParaRPr sz="2400">
              <a:solidFill>
                <a:schemeClr val="dk1"/>
              </a:solidFill>
              <a:latin typeface="Calibri"/>
              <a:ea typeface="Calibri"/>
              <a:cs typeface="Calibri"/>
              <a:sym typeface="Calibri"/>
            </a:endParaRPr>
          </a:p>
          <a:p>
            <a:pPr marL="457200" marR="0" lvl="0" indent="-381000" algn="l" rtl="0">
              <a:spcBef>
                <a:spcPts val="0"/>
              </a:spcBef>
              <a:spcAft>
                <a:spcPts val="0"/>
              </a:spcAft>
              <a:buClr>
                <a:schemeClr val="dk1"/>
              </a:buClr>
              <a:buSzPts val="2400"/>
              <a:buFont typeface="Calibri"/>
              <a:buAutoNum type="alphaUcPeriod"/>
            </a:pPr>
            <a:r>
              <a:rPr lang="en-US" sz="2400">
                <a:solidFill>
                  <a:schemeClr val="dk1"/>
                </a:solidFill>
                <a:latin typeface="Calibri"/>
                <a:ea typeface="Calibri"/>
                <a:cs typeface="Calibri"/>
                <a:sym typeface="Calibri"/>
              </a:rPr>
              <a:t>Category </a:t>
            </a:r>
            <a:endParaRPr sz="2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a:solidFill>
                  <a:schemeClr val="dk1"/>
                </a:solidFill>
                <a:latin typeface="Calibri"/>
                <a:ea typeface="Calibri"/>
                <a:cs typeface="Calibri"/>
                <a:sym typeface="Calibri"/>
              </a:rPr>
              <a:t>Every link in Wiki has its own category, we calculate the number of links in different categories and show it in Figure 5. and Figure 6.. </a:t>
            </a:r>
            <a:endParaRPr sz="2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a:solidFill>
                  <a:schemeClr val="dk1"/>
                </a:solidFill>
                <a:latin typeface="Calibri"/>
                <a:ea typeface="Calibri"/>
                <a:cs typeface="Calibri"/>
                <a:sym typeface="Calibri"/>
              </a:rPr>
              <a:t>(1) Science has the most amount of Wiki links/articles. </a:t>
            </a:r>
            <a:endParaRPr sz="2400">
              <a:solidFill>
                <a:schemeClr val="dk1"/>
              </a:solidFill>
              <a:latin typeface="Calibri"/>
              <a:ea typeface="Calibri"/>
              <a:cs typeface="Calibri"/>
              <a:sym typeface="Calibri"/>
            </a:endParaRPr>
          </a:p>
          <a:p>
            <a:pPr marL="457200" marR="0" lvl="0" indent="0" algn="l" rtl="0">
              <a:spcBef>
                <a:spcPts val="0"/>
              </a:spcBef>
              <a:spcAft>
                <a:spcPts val="0"/>
              </a:spcAft>
              <a:buNone/>
            </a:pPr>
            <a:r>
              <a:rPr lang="en-US" sz="2400">
                <a:solidFill>
                  <a:schemeClr val="dk1"/>
                </a:solidFill>
                <a:latin typeface="Calibri"/>
                <a:ea typeface="Calibri"/>
                <a:cs typeface="Calibri"/>
                <a:sym typeface="Calibri"/>
              </a:rPr>
              <a:t>(2) Art has the least amount of Wiki links/ articles. </a:t>
            </a:r>
            <a:endParaRPr sz="2400">
              <a:solidFill>
                <a:schemeClr val="dk1"/>
              </a:solidFill>
              <a:latin typeface="Calibri"/>
              <a:ea typeface="Calibri"/>
              <a:cs typeface="Calibri"/>
              <a:sym typeface="Calibri"/>
            </a:endParaRPr>
          </a:p>
        </p:txBody>
      </p:sp>
      <p:sp>
        <p:nvSpPr>
          <p:cNvPr id="34" name="Google Shape;34;p1"/>
          <p:cNvSpPr/>
          <p:nvPr/>
        </p:nvSpPr>
        <p:spPr>
          <a:xfrm>
            <a:off x="1463090" y="7501063"/>
            <a:ext cx="13167300" cy="731400"/>
          </a:xfrm>
          <a:prstGeom prst="rect">
            <a:avLst/>
          </a:prstGeom>
          <a:solidFill>
            <a:srgbClr val="2F5496"/>
          </a:solidFill>
          <a:ln w="12700" cap="flat" cmpd="sng">
            <a:solidFill>
              <a:srgbClr val="2F5496"/>
            </a:solidFill>
            <a:prstDash val="solid"/>
            <a:miter lim="800000"/>
            <a:headEnd type="none" w="sm" len="sm"/>
            <a:tailEnd type="none" w="sm" len="sm"/>
          </a:ln>
        </p:spPr>
        <p:txBody>
          <a:bodyPr spcFirstLastPara="1" wrap="square" lIns="68550" tIns="34275" rIns="68550" bIns="34275" anchor="ctr" anchorCtr="0">
            <a:noAutofit/>
          </a:bodyPr>
          <a:lstStyle/>
          <a:p>
            <a:pPr marL="0" marR="0" lvl="0" indent="0" algn="ctr" rtl="0">
              <a:spcBef>
                <a:spcPts val="0"/>
              </a:spcBef>
              <a:spcAft>
                <a:spcPts val="0"/>
              </a:spcAft>
              <a:buNone/>
            </a:pPr>
            <a:r>
              <a:rPr lang="en-US" sz="4400" b="1">
                <a:solidFill>
                  <a:schemeClr val="lt1"/>
                </a:solidFill>
                <a:latin typeface="Calibri"/>
                <a:ea typeface="Calibri"/>
                <a:cs typeface="Calibri"/>
                <a:sym typeface="Calibri"/>
              </a:rPr>
              <a:t>Theory</a:t>
            </a:r>
            <a:endParaRPr/>
          </a:p>
        </p:txBody>
      </p:sp>
      <p:sp>
        <p:nvSpPr>
          <p:cNvPr id="35" name="Google Shape;35;p1"/>
          <p:cNvSpPr txBox="1"/>
          <p:nvPr/>
        </p:nvSpPr>
        <p:spPr>
          <a:xfrm>
            <a:off x="29260825" y="5481975"/>
            <a:ext cx="13167300" cy="13257300"/>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37125" tIns="137125" rIns="137125" bIns="137125" anchor="t" anchorCtr="0">
            <a:spAutoFit/>
          </a:bodyPr>
          <a:lstStyle/>
          <a:p>
            <a:pPr marL="0" marR="0" lvl="0" indent="0" algn="l" rtl="0">
              <a:spcBef>
                <a:spcPts val="0"/>
              </a:spcBef>
              <a:spcAft>
                <a:spcPts val="0"/>
              </a:spcAft>
              <a:buNone/>
            </a:pPr>
            <a:r>
              <a:rPr lang="en-US" sz="2400" dirty="0" err="1">
                <a:solidFill>
                  <a:schemeClr val="dk1"/>
                </a:solidFill>
                <a:latin typeface="Calibri"/>
                <a:ea typeface="Calibri"/>
                <a:cs typeface="Calibri"/>
                <a:sym typeface="Calibri"/>
              </a:rPr>
              <a:t>A.Degree</a:t>
            </a:r>
            <a:r>
              <a:rPr lang="en-US" sz="2400" dirty="0">
                <a:solidFill>
                  <a:schemeClr val="dk1"/>
                </a:solidFill>
                <a:latin typeface="Calibri"/>
                <a:ea typeface="Calibri"/>
                <a:cs typeface="Calibri"/>
                <a:sym typeface="Calibri"/>
              </a:rPr>
              <a:t> distribution </a:t>
            </a:r>
            <a:endParaRPr sz="2400" dirty="0">
              <a:solidFill>
                <a:schemeClr val="dk1"/>
              </a:solidFill>
              <a:latin typeface="Calibri"/>
              <a:ea typeface="Calibri"/>
              <a:cs typeface="Calibri"/>
              <a:sym typeface="Calibri"/>
            </a:endParaRPr>
          </a:p>
          <a:p>
            <a:pPr marL="457200" marR="0" lvl="0" indent="-381000" algn="l" rtl="0">
              <a:spcBef>
                <a:spcPts val="0"/>
              </a:spcBef>
              <a:spcAft>
                <a:spcPts val="0"/>
              </a:spcAft>
              <a:buClr>
                <a:schemeClr val="dk1"/>
              </a:buClr>
              <a:buSzPts val="2400"/>
              <a:buFont typeface="Calibri"/>
              <a:buChar char="●"/>
            </a:pPr>
            <a:r>
              <a:rPr lang="en-US" sz="2400" dirty="0">
                <a:solidFill>
                  <a:schemeClr val="dk1"/>
                </a:solidFill>
                <a:latin typeface="Calibri"/>
                <a:ea typeface="Calibri"/>
                <a:cs typeface="Calibri"/>
                <a:sym typeface="Calibri"/>
              </a:rPr>
              <a:t>Political topics or problems have a dominant position compared with others like natural resources or animals topics. The world is under the influence of world war II.</a:t>
            </a:r>
            <a:endParaRPr sz="2400" dirty="0">
              <a:solidFill>
                <a:schemeClr val="dk1"/>
              </a:solidFill>
              <a:latin typeface="Calibri"/>
              <a:ea typeface="Calibri"/>
              <a:cs typeface="Calibri"/>
              <a:sym typeface="Calibri"/>
            </a:endParaRPr>
          </a:p>
          <a:p>
            <a:pPr marL="457200" marR="0" lvl="0" indent="-381000" algn="l" rtl="0">
              <a:spcBef>
                <a:spcPts val="0"/>
              </a:spcBef>
              <a:spcAft>
                <a:spcPts val="0"/>
              </a:spcAft>
              <a:buClr>
                <a:schemeClr val="dk1"/>
              </a:buClr>
              <a:buSzPts val="2400"/>
              <a:buFont typeface="Calibri"/>
              <a:buChar char="●"/>
            </a:pPr>
            <a:r>
              <a:rPr lang="en-US" sz="2400" dirty="0">
                <a:solidFill>
                  <a:schemeClr val="dk1"/>
                </a:solidFill>
                <a:latin typeface="Calibri"/>
                <a:ea typeface="Calibri"/>
                <a:cs typeface="Calibri"/>
                <a:sym typeface="Calibri"/>
              </a:rPr>
              <a:t>Most nodes have only 10 degrees which is relatively low,   it’s because they are not related to critical or popular topics like politics and nature, or they are too new to have connections with others. For example, links about computers won’t be absent  in this network because all of us know the importance of it. But compared with politics and the world rules built after world war II, computer is more like an infant.</a:t>
            </a:r>
            <a:endParaRPr sz="2400" dirty="0">
              <a:solidFill>
                <a:schemeClr val="dk1"/>
              </a:solidFill>
              <a:latin typeface="Calibri"/>
              <a:ea typeface="Calibri"/>
              <a:cs typeface="Calibri"/>
              <a:sym typeface="Calibri"/>
            </a:endParaRPr>
          </a:p>
          <a:p>
            <a:pPr marL="457200" marR="0" lvl="0" indent="-381000" algn="l" rtl="0">
              <a:spcBef>
                <a:spcPts val="0"/>
              </a:spcBef>
              <a:spcAft>
                <a:spcPts val="0"/>
              </a:spcAft>
              <a:buClr>
                <a:schemeClr val="dk1"/>
              </a:buClr>
              <a:buSzPts val="2400"/>
              <a:buFont typeface="Calibri"/>
              <a:buChar char="●"/>
            </a:pPr>
            <a:r>
              <a:rPr lang="en-US" sz="2400" dirty="0">
                <a:solidFill>
                  <a:schemeClr val="dk1"/>
                </a:solidFill>
                <a:latin typeface="Calibri"/>
                <a:ea typeface="Calibri"/>
                <a:cs typeface="Calibri"/>
                <a:sym typeface="Calibri"/>
              </a:rPr>
              <a:t>Another explanation is that most nodes tend to maintain themselves if a node is related to a relatively physical stuff. Let’s say among nodes with 10 degrees, a node may have a label ‘cloths’. Obviously, ‘cloths’ has its own history, at least longer than the history of the US, so it can be have a great number of connections with others but the fact is it has only 10 </a:t>
            </a:r>
            <a:r>
              <a:rPr lang="en-US" sz="2400" dirty="0" err="1">
                <a:solidFill>
                  <a:schemeClr val="dk1"/>
                </a:solidFill>
                <a:latin typeface="Calibri"/>
                <a:ea typeface="Calibri"/>
                <a:cs typeface="Calibri"/>
                <a:sym typeface="Calibri"/>
              </a:rPr>
              <a:t>connections.For</a:t>
            </a:r>
            <a:r>
              <a:rPr lang="en-US" sz="2400" dirty="0">
                <a:solidFill>
                  <a:schemeClr val="dk1"/>
                </a:solidFill>
                <a:latin typeface="Calibri"/>
                <a:ea typeface="Calibri"/>
                <a:cs typeface="Calibri"/>
                <a:sym typeface="Calibri"/>
              </a:rPr>
              <a:t> example, ‘cloths’ can be connected with other links with physical meaning like ‘shirt’, or with abstract meaning like ‘art’, the problem is the number of nodes with physical meaning is small due to its narrow fields, and for a link with physical meaning, you may set one or two attributes to it, like art to clothes, but it’s hard to set more attributes( you won’t say ‘clothes’ will have a connection with business analysis).</a:t>
            </a:r>
            <a:endParaRPr sz="2400" dirty="0">
              <a:solidFill>
                <a:schemeClr val="dk1"/>
              </a:solidFill>
              <a:latin typeface="Calibri"/>
              <a:ea typeface="Calibri"/>
              <a:cs typeface="Calibri"/>
              <a:sym typeface="Calibri"/>
            </a:endParaRPr>
          </a:p>
          <a:p>
            <a:pPr marL="457200" marR="0" lvl="0" indent="-381000" algn="l" rtl="0">
              <a:spcBef>
                <a:spcPts val="0"/>
              </a:spcBef>
              <a:spcAft>
                <a:spcPts val="0"/>
              </a:spcAft>
              <a:buClr>
                <a:schemeClr val="dk1"/>
              </a:buClr>
              <a:buSzPts val="2400"/>
              <a:buFont typeface="Calibri"/>
              <a:buChar char="●"/>
            </a:pPr>
            <a:r>
              <a:rPr lang="en-US" sz="2400" dirty="0">
                <a:solidFill>
                  <a:schemeClr val="dk1"/>
                </a:solidFill>
                <a:latin typeface="Calibri"/>
                <a:ea typeface="Calibri"/>
                <a:cs typeface="Calibri"/>
                <a:sym typeface="Calibri"/>
              </a:rPr>
              <a:t>For community: Basically, there are three factors determining communities, history, geography and type. European countries tend to group together; Japan, Spanish language are grouped with the US; Sun, Gold, and other tab with physical meaning are grouped.</a:t>
            </a: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B. Betweenness Centrality </a:t>
            </a:r>
            <a:endParaRPr sz="2400" dirty="0">
              <a:solidFill>
                <a:schemeClr val="dk1"/>
              </a:solidFill>
              <a:latin typeface="Calibri"/>
              <a:ea typeface="Calibri"/>
              <a:cs typeface="Calibri"/>
              <a:sym typeface="Calibri"/>
            </a:endParaRPr>
          </a:p>
          <a:p>
            <a:pPr marL="457200" marR="0" lvl="0" indent="-381000" algn="l" rtl="0">
              <a:spcBef>
                <a:spcPts val="0"/>
              </a:spcBef>
              <a:spcAft>
                <a:spcPts val="0"/>
              </a:spcAft>
              <a:buClr>
                <a:schemeClr val="dk1"/>
              </a:buClr>
              <a:buSzPts val="2400"/>
              <a:buFont typeface="Calibri"/>
              <a:buChar char="●"/>
            </a:pPr>
            <a:r>
              <a:rPr lang="en-US" sz="2400" dirty="0">
                <a:solidFill>
                  <a:schemeClr val="dk1"/>
                </a:solidFill>
                <a:latin typeface="Calibri"/>
                <a:ea typeface="Calibri"/>
                <a:cs typeface="Calibri"/>
                <a:sym typeface="Calibri"/>
              </a:rPr>
              <a:t>A node with a high Betweenness Centrality  is a critical one to preserve the stability of the whole network. Specifically, in terms of country labels, a country with high </a:t>
            </a:r>
            <a:r>
              <a:rPr lang="en-US" sz="2400" dirty="0" err="1">
                <a:solidFill>
                  <a:schemeClr val="dk1"/>
                </a:solidFill>
                <a:latin typeface="Calibri"/>
                <a:ea typeface="Calibri"/>
                <a:cs typeface="Calibri"/>
                <a:sym typeface="Calibri"/>
              </a:rPr>
              <a:t>high</a:t>
            </a:r>
            <a:r>
              <a:rPr lang="en-US" sz="2400" dirty="0">
                <a:solidFill>
                  <a:schemeClr val="dk1"/>
                </a:solidFill>
                <a:latin typeface="Calibri"/>
                <a:ea typeface="Calibri"/>
                <a:cs typeface="Calibri"/>
                <a:sym typeface="Calibri"/>
              </a:rPr>
              <a:t> Betweenness Centrality tends to play an important role in the world. That is to say, this country tends to make more contribution to the world development because the development of other countries or areas are based on this countries. A simple explanation  is to combine with GDP tables as Figure 7.. Obviously, countries with high </a:t>
            </a:r>
            <a:r>
              <a:rPr lang="en-US" sz="2400" dirty="0" err="1">
                <a:solidFill>
                  <a:schemeClr val="dk1"/>
                </a:solidFill>
                <a:latin typeface="Calibri"/>
                <a:ea typeface="Calibri"/>
                <a:cs typeface="Calibri"/>
                <a:sym typeface="Calibri"/>
              </a:rPr>
              <a:t>high</a:t>
            </a:r>
            <a:r>
              <a:rPr lang="en-US" sz="2400" dirty="0">
                <a:solidFill>
                  <a:schemeClr val="dk1"/>
                </a:solidFill>
                <a:latin typeface="Calibri"/>
                <a:ea typeface="Calibri"/>
                <a:cs typeface="Calibri"/>
                <a:sym typeface="Calibri"/>
              </a:rPr>
              <a:t> Betweenness Centrality  have high GDP, and high GDP can reflect the extent of distribution.</a:t>
            </a: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C.  Category </a:t>
            </a:r>
            <a:endParaRPr sz="2400" dirty="0">
              <a:solidFill>
                <a:schemeClr val="dk1"/>
              </a:solidFill>
              <a:latin typeface="Calibri"/>
              <a:ea typeface="Calibri"/>
              <a:cs typeface="Calibri"/>
              <a:sym typeface="Calibri"/>
            </a:endParaRPr>
          </a:p>
          <a:p>
            <a:pPr marL="457200" marR="0" lvl="0" indent="-381000" algn="l" rtl="0">
              <a:spcBef>
                <a:spcPts val="0"/>
              </a:spcBef>
              <a:spcAft>
                <a:spcPts val="0"/>
              </a:spcAft>
              <a:buClr>
                <a:schemeClr val="dk1"/>
              </a:buClr>
              <a:buSzPts val="2400"/>
              <a:buFont typeface="Calibri"/>
              <a:buChar char="●"/>
            </a:pPr>
            <a:r>
              <a:rPr lang="en-US" sz="2400" dirty="0">
                <a:solidFill>
                  <a:schemeClr val="dk1"/>
                </a:solidFill>
                <a:latin typeface="Calibri"/>
                <a:ea typeface="Calibri"/>
                <a:cs typeface="Calibri"/>
                <a:sym typeface="Calibri"/>
              </a:rPr>
              <a:t>From previous analysis, we know that the United States is the most important link no matter from degree or betweenness centrality. By checking different links’ categories, we found that most links are related to science. This might be because of that the united states or some big important countries put more efforts on Science and there are more job opportunities related to science. On the other hand, compared to science, art has less articles. This can also be caused by that the United States or other big counties in the world didn’t pay a lot of attention to art. There are fewer job opportunities about art. </a:t>
            </a:r>
            <a:endParaRPr sz="2400" dirty="0">
              <a:solidFill>
                <a:schemeClr val="dk1"/>
              </a:solidFill>
              <a:latin typeface="Calibri"/>
              <a:ea typeface="Calibri"/>
              <a:cs typeface="Calibri"/>
              <a:sym typeface="Calibri"/>
            </a:endParaRPr>
          </a:p>
        </p:txBody>
      </p:sp>
      <p:sp>
        <p:nvSpPr>
          <p:cNvPr id="36" name="Google Shape;36;p1"/>
          <p:cNvSpPr/>
          <p:nvPr/>
        </p:nvSpPr>
        <p:spPr>
          <a:xfrm>
            <a:off x="29260825" y="4754938"/>
            <a:ext cx="13167300" cy="731400"/>
          </a:xfrm>
          <a:prstGeom prst="rect">
            <a:avLst/>
          </a:prstGeom>
          <a:solidFill>
            <a:srgbClr val="2F5496"/>
          </a:solidFill>
          <a:ln w="12700" cap="flat" cmpd="sng">
            <a:solidFill>
              <a:srgbClr val="2F5496"/>
            </a:solidFill>
            <a:prstDash val="solid"/>
            <a:miter lim="800000"/>
            <a:headEnd type="none" w="sm" len="sm"/>
            <a:tailEnd type="none" w="sm" len="sm"/>
          </a:ln>
        </p:spPr>
        <p:txBody>
          <a:bodyPr spcFirstLastPara="1" wrap="square" lIns="68550" tIns="34275" rIns="68550" bIns="34275" anchor="ctr" anchorCtr="0">
            <a:noAutofit/>
          </a:bodyPr>
          <a:lstStyle/>
          <a:p>
            <a:pPr marL="0" marR="0" lvl="0" indent="0" algn="ctr" rtl="0">
              <a:spcBef>
                <a:spcPts val="0"/>
              </a:spcBef>
              <a:spcAft>
                <a:spcPts val="0"/>
              </a:spcAft>
              <a:buNone/>
            </a:pPr>
            <a:r>
              <a:rPr lang="en-US" sz="4400" b="1">
                <a:solidFill>
                  <a:schemeClr val="lt1"/>
                </a:solidFill>
                <a:latin typeface="Calibri"/>
                <a:ea typeface="Calibri"/>
                <a:cs typeface="Calibri"/>
                <a:sym typeface="Calibri"/>
              </a:rPr>
              <a:t>Discussion</a:t>
            </a:r>
            <a:endParaRPr/>
          </a:p>
        </p:txBody>
      </p:sp>
      <p:sp>
        <p:nvSpPr>
          <p:cNvPr id="37" name="Google Shape;37;p1"/>
          <p:cNvSpPr txBox="1"/>
          <p:nvPr/>
        </p:nvSpPr>
        <p:spPr>
          <a:xfrm>
            <a:off x="29260825" y="19956452"/>
            <a:ext cx="13167300" cy="8053500"/>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37125" tIns="137125" rIns="137125" bIns="137125" anchor="t" anchorCtr="0">
            <a:spAutoFit/>
          </a:bodyPr>
          <a:lstStyle/>
          <a:p>
            <a:pPr marL="0" marR="0" lvl="0" indent="0" algn="l" rtl="0">
              <a:spcBef>
                <a:spcPts val="0"/>
              </a:spcBef>
              <a:spcAft>
                <a:spcPts val="0"/>
              </a:spcAft>
              <a:buNone/>
            </a:pPr>
            <a:endParaRPr/>
          </a:p>
        </p:txBody>
      </p:sp>
      <p:sp>
        <p:nvSpPr>
          <p:cNvPr id="38" name="Google Shape;38;p1"/>
          <p:cNvSpPr/>
          <p:nvPr/>
        </p:nvSpPr>
        <p:spPr>
          <a:xfrm>
            <a:off x="29260825" y="19225059"/>
            <a:ext cx="13167300" cy="731400"/>
          </a:xfrm>
          <a:prstGeom prst="rect">
            <a:avLst/>
          </a:prstGeom>
          <a:solidFill>
            <a:srgbClr val="2F5496"/>
          </a:solidFill>
          <a:ln w="12700" cap="flat" cmpd="sng">
            <a:solidFill>
              <a:srgbClr val="2F5496"/>
            </a:solidFill>
            <a:prstDash val="solid"/>
            <a:miter lim="800000"/>
            <a:headEnd type="none" w="sm" len="sm"/>
            <a:tailEnd type="none" w="sm" len="sm"/>
          </a:ln>
        </p:spPr>
        <p:txBody>
          <a:bodyPr spcFirstLastPara="1" wrap="square" lIns="68550" tIns="34275" rIns="68550" bIns="34275" anchor="ctr" anchorCtr="0">
            <a:noAutofit/>
          </a:bodyPr>
          <a:lstStyle/>
          <a:p>
            <a:pPr marL="0" marR="0" lvl="0" indent="0" algn="ctr" rtl="0">
              <a:spcBef>
                <a:spcPts val="0"/>
              </a:spcBef>
              <a:spcAft>
                <a:spcPts val="0"/>
              </a:spcAft>
              <a:buNone/>
            </a:pPr>
            <a:r>
              <a:rPr lang="en-US" sz="4400" b="1">
                <a:solidFill>
                  <a:schemeClr val="lt1"/>
                </a:solidFill>
                <a:latin typeface="Calibri"/>
                <a:ea typeface="Calibri"/>
                <a:cs typeface="Calibri"/>
                <a:sym typeface="Calibri"/>
              </a:rPr>
              <a:t>Conclusions</a:t>
            </a:r>
            <a:endParaRPr/>
          </a:p>
        </p:txBody>
      </p:sp>
      <p:sp>
        <p:nvSpPr>
          <p:cNvPr id="39" name="Google Shape;39;p1"/>
          <p:cNvSpPr/>
          <p:nvPr/>
        </p:nvSpPr>
        <p:spPr>
          <a:xfrm>
            <a:off x="15057120" y="4754938"/>
            <a:ext cx="13167300" cy="731400"/>
          </a:xfrm>
          <a:prstGeom prst="rect">
            <a:avLst/>
          </a:prstGeom>
          <a:solidFill>
            <a:srgbClr val="2F5496"/>
          </a:solidFill>
          <a:ln w="12700" cap="flat" cmpd="sng">
            <a:solidFill>
              <a:srgbClr val="2F5496"/>
            </a:solidFill>
            <a:prstDash val="solid"/>
            <a:miter lim="800000"/>
            <a:headEnd type="none" w="sm" len="sm"/>
            <a:tailEnd type="none" w="sm" len="sm"/>
          </a:ln>
        </p:spPr>
        <p:txBody>
          <a:bodyPr spcFirstLastPara="1" wrap="square" lIns="68550" tIns="34275" rIns="68550" bIns="34275" anchor="ctr" anchorCtr="0">
            <a:noAutofit/>
          </a:bodyPr>
          <a:lstStyle/>
          <a:p>
            <a:pPr marL="0" marR="0" lvl="0" indent="0" algn="ctr" rtl="0">
              <a:spcBef>
                <a:spcPts val="0"/>
              </a:spcBef>
              <a:spcAft>
                <a:spcPts val="0"/>
              </a:spcAft>
              <a:buNone/>
            </a:pPr>
            <a:r>
              <a:rPr lang="en-US" sz="4400" b="1">
                <a:solidFill>
                  <a:schemeClr val="lt1"/>
                </a:solidFill>
                <a:latin typeface="Calibri"/>
                <a:ea typeface="Calibri"/>
                <a:cs typeface="Calibri"/>
                <a:sym typeface="Calibri"/>
              </a:rPr>
              <a:t>Results</a:t>
            </a:r>
            <a:endParaRPr/>
          </a:p>
        </p:txBody>
      </p:sp>
      <p:pic>
        <p:nvPicPr>
          <p:cNvPr id="40" name="Google Shape;40;p1"/>
          <p:cNvPicPr preferRelativeResize="0"/>
          <p:nvPr/>
        </p:nvPicPr>
        <p:blipFill rotWithShape="1">
          <a:blip r:embed="rId5">
            <a:alphaModFix/>
          </a:blip>
          <a:srcRect/>
          <a:stretch/>
        </p:blipFill>
        <p:spPr>
          <a:xfrm>
            <a:off x="603250" y="1104188"/>
            <a:ext cx="8699500" cy="2032000"/>
          </a:xfrm>
          <a:prstGeom prst="rect">
            <a:avLst/>
          </a:prstGeom>
          <a:noFill/>
          <a:ln>
            <a:noFill/>
          </a:ln>
        </p:spPr>
      </p:pic>
      <p:sp>
        <p:nvSpPr>
          <p:cNvPr id="41" name="Google Shape;41;p1"/>
          <p:cNvSpPr txBox="1"/>
          <p:nvPr/>
        </p:nvSpPr>
        <p:spPr>
          <a:xfrm>
            <a:off x="1463100" y="8232475"/>
            <a:ext cx="13167300" cy="4248600"/>
          </a:xfrm>
          <a:prstGeom prst="rect">
            <a:avLst/>
          </a:prstGeom>
          <a:solidFill>
            <a:schemeClr val="lt1"/>
          </a:solidFill>
          <a:ln w="12700" cap="flat" cmpd="sng">
            <a:solidFill>
              <a:srgbClr val="2F5496"/>
            </a:solidFill>
            <a:prstDash val="solid"/>
            <a:round/>
            <a:headEnd type="none" w="sm" len="sm"/>
            <a:tailEnd type="none" w="sm" len="sm"/>
          </a:ln>
        </p:spPr>
        <p:txBody>
          <a:bodyPr spcFirstLastPara="1" wrap="square" lIns="137125" tIns="137125" rIns="137125" bIns="137125" anchor="t" anchorCtr="0">
            <a:noAutofit/>
          </a:bodyPr>
          <a:lstStyle/>
          <a:p>
            <a:pPr marL="0" marR="0" lvl="0" indent="0" algn="l" rtl="0">
              <a:spcBef>
                <a:spcPts val="0"/>
              </a:spcBef>
              <a:spcAft>
                <a:spcPts val="0"/>
              </a:spcAft>
              <a:buNone/>
            </a:pPr>
            <a:r>
              <a:rPr lang="en-US" sz="2400" dirty="0">
                <a:solidFill>
                  <a:schemeClr val="dk1"/>
                </a:solidFill>
                <a:latin typeface="Calibri"/>
                <a:ea typeface="Calibri"/>
                <a:cs typeface="Calibri"/>
                <a:sym typeface="Calibri"/>
              </a:rPr>
              <a:t>There are two important network analysis methods that can be used in this wiki network analysis::</a:t>
            </a: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(1) Degree distribution.</a:t>
            </a: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Degree of a node in a network is the number of connections it has with other nodes. Degree distribution is the distribution of every node’s degree in the whole network. </a:t>
            </a: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(2) Betweenness Centrality.</a:t>
            </a: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The number of times that a node is in other two nodes’ shortest path. </a:t>
            </a: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dirty="0">
                <a:solidFill>
                  <a:schemeClr val="dk1"/>
                </a:solidFill>
                <a:latin typeface="Calibri"/>
                <a:ea typeface="Calibri"/>
                <a:cs typeface="Calibri"/>
                <a:sym typeface="Calibri"/>
              </a:rPr>
              <a:t>A node is more important if it must be used more often in communication among all other pairs of nodes. </a:t>
            </a:r>
            <a:endParaRPr sz="2400" dirty="0">
              <a:solidFill>
                <a:schemeClr val="dk1"/>
              </a:solidFill>
              <a:latin typeface="Calibri"/>
              <a:ea typeface="Calibri"/>
              <a:cs typeface="Calibri"/>
              <a:sym typeface="Calibri"/>
            </a:endParaRPr>
          </a:p>
          <a:p>
            <a:pPr marL="0" marR="0" lvl="0" indent="0" algn="l" rtl="0">
              <a:spcBef>
                <a:spcPts val="0"/>
              </a:spcBef>
              <a:spcAft>
                <a:spcPts val="0"/>
              </a:spcAft>
              <a:buNone/>
            </a:pPr>
            <a:r>
              <a:rPr lang="en-US" sz="3000" dirty="0">
                <a:solidFill>
                  <a:schemeClr val="dk1"/>
                </a:solidFill>
                <a:latin typeface="Calibri"/>
                <a:ea typeface="Calibri"/>
                <a:cs typeface="Calibri"/>
                <a:sym typeface="Calibri"/>
              </a:rPr>
              <a:t> </a:t>
            </a:r>
            <a:endParaRPr sz="3000" dirty="0">
              <a:solidFill>
                <a:schemeClr val="dk1"/>
              </a:solidFill>
              <a:latin typeface="Calibri"/>
              <a:ea typeface="Calibri"/>
              <a:cs typeface="Calibri"/>
              <a:sym typeface="Calibri"/>
            </a:endParaRPr>
          </a:p>
        </p:txBody>
      </p:sp>
      <p:pic>
        <p:nvPicPr>
          <p:cNvPr id="42" name="Google Shape;42;p1"/>
          <p:cNvPicPr preferRelativeResize="0"/>
          <p:nvPr/>
        </p:nvPicPr>
        <p:blipFill>
          <a:blip r:embed="rId6">
            <a:alphaModFix/>
          </a:blip>
          <a:stretch>
            <a:fillRect/>
          </a:stretch>
        </p:blipFill>
        <p:spPr>
          <a:xfrm>
            <a:off x="5688300" y="10991600"/>
            <a:ext cx="3614449" cy="575170"/>
          </a:xfrm>
          <a:prstGeom prst="rect">
            <a:avLst/>
          </a:prstGeom>
          <a:noFill/>
          <a:ln>
            <a:noFill/>
          </a:ln>
        </p:spPr>
      </p:pic>
      <p:pic>
        <p:nvPicPr>
          <p:cNvPr id="43" name="Google Shape;43;p1"/>
          <p:cNvPicPr preferRelativeResize="0"/>
          <p:nvPr/>
        </p:nvPicPr>
        <p:blipFill>
          <a:blip r:embed="rId7">
            <a:alphaModFix/>
          </a:blip>
          <a:stretch>
            <a:fillRect/>
          </a:stretch>
        </p:blipFill>
        <p:spPr>
          <a:xfrm>
            <a:off x="867662" y="13074300"/>
            <a:ext cx="9963176" cy="8156000"/>
          </a:xfrm>
          <a:prstGeom prst="rect">
            <a:avLst/>
          </a:prstGeom>
          <a:noFill/>
          <a:ln>
            <a:noFill/>
          </a:ln>
        </p:spPr>
      </p:pic>
      <p:sp>
        <p:nvSpPr>
          <p:cNvPr id="44" name="Google Shape;44;p1"/>
          <p:cNvSpPr txBox="1"/>
          <p:nvPr/>
        </p:nvSpPr>
        <p:spPr>
          <a:xfrm>
            <a:off x="2950662" y="21823550"/>
            <a:ext cx="6141900" cy="438600"/>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400" b="1">
                <a:solidFill>
                  <a:schemeClr val="dk1"/>
                </a:solidFill>
                <a:latin typeface="Calibri"/>
                <a:ea typeface="Calibri"/>
                <a:cs typeface="Calibri"/>
                <a:sym typeface="Calibri"/>
              </a:rPr>
              <a:t>Figure</a:t>
            </a:r>
            <a:r>
              <a:rPr lang="en-US" sz="2400" b="1" u="none">
                <a:solidFill>
                  <a:schemeClr val="dk1"/>
                </a:solidFill>
                <a:latin typeface="Calibri"/>
                <a:ea typeface="Calibri"/>
                <a:cs typeface="Calibri"/>
                <a:sym typeface="Calibri"/>
              </a:rPr>
              <a:t> 1.</a:t>
            </a:r>
            <a:r>
              <a:rPr lang="en-US" sz="2400" b="0" u="none">
                <a:solidFill>
                  <a:schemeClr val="dk1"/>
                </a:solidFill>
                <a:latin typeface="Calibri"/>
                <a:ea typeface="Calibri"/>
                <a:cs typeface="Calibri"/>
                <a:sym typeface="Calibri"/>
              </a:rPr>
              <a:t> </a:t>
            </a:r>
            <a:r>
              <a:rPr lang="en-US" sz="2400">
                <a:solidFill>
                  <a:schemeClr val="dk1"/>
                </a:solidFill>
                <a:latin typeface="Calibri"/>
                <a:ea typeface="Calibri"/>
                <a:cs typeface="Calibri"/>
                <a:sym typeface="Calibri"/>
              </a:rPr>
              <a:t>Wiki Network Visualization by Degree</a:t>
            </a:r>
            <a:endParaRPr/>
          </a:p>
        </p:txBody>
      </p:sp>
      <p:pic>
        <p:nvPicPr>
          <p:cNvPr id="45" name="Google Shape;45;p1"/>
          <p:cNvPicPr preferRelativeResize="0"/>
          <p:nvPr/>
        </p:nvPicPr>
        <p:blipFill>
          <a:blip r:embed="rId8">
            <a:alphaModFix/>
          </a:blip>
          <a:stretch>
            <a:fillRect/>
          </a:stretch>
        </p:blipFill>
        <p:spPr>
          <a:xfrm>
            <a:off x="11409088" y="14546138"/>
            <a:ext cx="9386873" cy="7853351"/>
          </a:xfrm>
          <a:prstGeom prst="rect">
            <a:avLst/>
          </a:prstGeom>
          <a:noFill/>
          <a:ln>
            <a:noFill/>
          </a:ln>
        </p:spPr>
      </p:pic>
      <p:sp>
        <p:nvSpPr>
          <p:cNvPr id="46" name="Google Shape;46;p1"/>
          <p:cNvSpPr txBox="1"/>
          <p:nvPr/>
        </p:nvSpPr>
        <p:spPr>
          <a:xfrm>
            <a:off x="12206013" y="22773588"/>
            <a:ext cx="8199000" cy="438600"/>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400" b="1">
                <a:solidFill>
                  <a:schemeClr val="dk1"/>
                </a:solidFill>
                <a:latin typeface="Calibri"/>
                <a:ea typeface="Calibri"/>
                <a:cs typeface="Calibri"/>
                <a:sym typeface="Calibri"/>
              </a:rPr>
              <a:t>Figure</a:t>
            </a:r>
            <a:r>
              <a:rPr lang="en-US" sz="2400" b="1" u="none">
                <a:solidFill>
                  <a:schemeClr val="dk1"/>
                </a:solidFill>
                <a:latin typeface="Calibri"/>
                <a:ea typeface="Calibri"/>
                <a:cs typeface="Calibri"/>
                <a:sym typeface="Calibri"/>
              </a:rPr>
              <a:t> </a:t>
            </a:r>
            <a:r>
              <a:rPr lang="en-US" sz="2400" b="1">
                <a:solidFill>
                  <a:schemeClr val="dk1"/>
                </a:solidFill>
                <a:latin typeface="Calibri"/>
                <a:ea typeface="Calibri"/>
                <a:cs typeface="Calibri"/>
                <a:sym typeface="Calibri"/>
              </a:rPr>
              <a:t>3</a:t>
            </a:r>
            <a:r>
              <a:rPr lang="en-US" sz="2400" b="1" u="none">
                <a:solidFill>
                  <a:schemeClr val="dk1"/>
                </a:solidFill>
                <a:latin typeface="Calibri"/>
                <a:ea typeface="Calibri"/>
                <a:cs typeface="Calibri"/>
                <a:sym typeface="Calibri"/>
              </a:rPr>
              <a:t>.</a:t>
            </a:r>
            <a:r>
              <a:rPr lang="en-US" sz="2400" b="0" u="none">
                <a:solidFill>
                  <a:schemeClr val="dk1"/>
                </a:solidFill>
                <a:latin typeface="Calibri"/>
                <a:ea typeface="Calibri"/>
                <a:cs typeface="Calibri"/>
                <a:sym typeface="Calibri"/>
              </a:rPr>
              <a:t> </a:t>
            </a:r>
            <a:r>
              <a:rPr lang="en-US" sz="2400">
                <a:solidFill>
                  <a:schemeClr val="dk1"/>
                </a:solidFill>
                <a:latin typeface="Calibri"/>
                <a:ea typeface="Calibri"/>
                <a:cs typeface="Calibri"/>
                <a:sym typeface="Calibri"/>
              </a:rPr>
              <a:t>Wiki Network Visualization by Betweenness Centrality</a:t>
            </a:r>
            <a:endParaRPr/>
          </a:p>
        </p:txBody>
      </p:sp>
      <p:pic>
        <p:nvPicPr>
          <p:cNvPr id="47" name="Google Shape;47;p1"/>
          <p:cNvPicPr preferRelativeResize="0"/>
          <p:nvPr/>
        </p:nvPicPr>
        <p:blipFill>
          <a:blip r:embed="rId9">
            <a:alphaModFix/>
          </a:blip>
          <a:stretch>
            <a:fillRect/>
          </a:stretch>
        </p:blipFill>
        <p:spPr>
          <a:xfrm>
            <a:off x="1125075" y="23586287"/>
            <a:ext cx="5024853" cy="3319325"/>
          </a:xfrm>
          <a:prstGeom prst="rect">
            <a:avLst/>
          </a:prstGeom>
          <a:noFill/>
          <a:ln>
            <a:noFill/>
          </a:ln>
        </p:spPr>
      </p:pic>
      <p:pic>
        <p:nvPicPr>
          <p:cNvPr id="48" name="Google Shape;48;p1"/>
          <p:cNvPicPr preferRelativeResize="0"/>
          <p:nvPr/>
        </p:nvPicPr>
        <p:blipFill>
          <a:blip r:embed="rId10">
            <a:alphaModFix/>
          </a:blip>
          <a:stretch>
            <a:fillRect/>
          </a:stretch>
        </p:blipFill>
        <p:spPr>
          <a:xfrm>
            <a:off x="8514675" y="23694325"/>
            <a:ext cx="5552419" cy="3319326"/>
          </a:xfrm>
          <a:prstGeom prst="rect">
            <a:avLst/>
          </a:prstGeom>
          <a:noFill/>
          <a:ln>
            <a:noFill/>
          </a:ln>
        </p:spPr>
      </p:pic>
      <p:sp>
        <p:nvSpPr>
          <p:cNvPr id="49" name="Google Shape;49;p1"/>
          <p:cNvSpPr txBox="1"/>
          <p:nvPr/>
        </p:nvSpPr>
        <p:spPr>
          <a:xfrm>
            <a:off x="-1395097" y="27252225"/>
            <a:ext cx="11369049" cy="811876"/>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400" b="1" dirty="0">
                <a:solidFill>
                  <a:schemeClr val="dk1"/>
                </a:solidFill>
                <a:latin typeface="Calibri"/>
                <a:ea typeface="Calibri"/>
                <a:cs typeface="Calibri"/>
                <a:sym typeface="Calibri"/>
              </a:rPr>
              <a:t>Figure</a:t>
            </a:r>
            <a:r>
              <a:rPr lang="en-US" sz="2400" b="1" u="none" dirty="0">
                <a:solidFill>
                  <a:schemeClr val="dk1"/>
                </a:solidFill>
                <a:latin typeface="Calibri"/>
                <a:ea typeface="Calibri"/>
                <a:cs typeface="Calibri"/>
                <a:sym typeface="Calibri"/>
              </a:rPr>
              <a:t> </a:t>
            </a:r>
            <a:r>
              <a:rPr lang="en-US" sz="2400" b="1" dirty="0">
                <a:solidFill>
                  <a:schemeClr val="dk1"/>
                </a:solidFill>
                <a:latin typeface="Calibri"/>
                <a:ea typeface="Calibri"/>
                <a:cs typeface="Calibri"/>
                <a:sym typeface="Calibri"/>
              </a:rPr>
              <a:t>2</a:t>
            </a:r>
            <a:r>
              <a:rPr lang="en-US" sz="2400" b="1" u="none" dirty="0">
                <a:solidFill>
                  <a:schemeClr val="dk1"/>
                </a:solidFill>
                <a:latin typeface="Calibri"/>
                <a:ea typeface="Calibri"/>
                <a:cs typeface="Calibri"/>
                <a:sym typeface="Calibri"/>
              </a:rPr>
              <a:t>.</a:t>
            </a:r>
            <a:r>
              <a:rPr lang="en-US" sz="2400" b="0" u="none" dirty="0">
                <a:solidFill>
                  <a:schemeClr val="dk1"/>
                </a:solidFill>
                <a:latin typeface="Calibri"/>
                <a:ea typeface="Calibri"/>
                <a:cs typeface="Calibri"/>
                <a:sym typeface="Calibri"/>
              </a:rPr>
              <a:t> </a:t>
            </a:r>
            <a:r>
              <a:rPr lang="en-US" sz="2400" dirty="0">
                <a:solidFill>
                  <a:schemeClr val="dk1"/>
                </a:solidFill>
                <a:latin typeface="Calibri"/>
                <a:ea typeface="Calibri"/>
                <a:cs typeface="Calibri"/>
                <a:sym typeface="Calibri"/>
              </a:rPr>
              <a:t>Wiki Network Degree Distribution</a:t>
            </a:r>
            <a:endParaRPr dirty="0"/>
          </a:p>
        </p:txBody>
      </p:sp>
      <p:sp>
        <p:nvSpPr>
          <p:cNvPr id="50" name="Google Shape;50;p1"/>
          <p:cNvSpPr txBox="1"/>
          <p:nvPr/>
        </p:nvSpPr>
        <p:spPr>
          <a:xfrm>
            <a:off x="8356275" y="27321275"/>
            <a:ext cx="6141900" cy="438600"/>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400" b="1">
                <a:solidFill>
                  <a:schemeClr val="dk1"/>
                </a:solidFill>
                <a:latin typeface="Calibri"/>
                <a:ea typeface="Calibri"/>
                <a:cs typeface="Calibri"/>
                <a:sym typeface="Calibri"/>
              </a:rPr>
              <a:t>Figure</a:t>
            </a:r>
            <a:r>
              <a:rPr lang="en-US" sz="2400" b="1" u="none">
                <a:solidFill>
                  <a:schemeClr val="dk1"/>
                </a:solidFill>
                <a:latin typeface="Calibri"/>
                <a:ea typeface="Calibri"/>
                <a:cs typeface="Calibri"/>
                <a:sym typeface="Calibri"/>
              </a:rPr>
              <a:t> </a:t>
            </a:r>
            <a:r>
              <a:rPr lang="en-US" sz="2400" b="1">
                <a:solidFill>
                  <a:schemeClr val="dk1"/>
                </a:solidFill>
                <a:latin typeface="Calibri"/>
                <a:ea typeface="Calibri"/>
                <a:cs typeface="Calibri"/>
                <a:sym typeface="Calibri"/>
              </a:rPr>
              <a:t>4</a:t>
            </a:r>
            <a:r>
              <a:rPr lang="en-US" sz="2400" b="1" u="none">
                <a:solidFill>
                  <a:schemeClr val="dk1"/>
                </a:solidFill>
                <a:latin typeface="Calibri"/>
                <a:ea typeface="Calibri"/>
                <a:cs typeface="Calibri"/>
                <a:sym typeface="Calibri"/>
              </a:rPr>
              <a:t>.</a:t>
            </a:r>
            <a:r>
              <a:rPr lang="en-US" sz="2400" b="0" u="none">
                <a:solidFill>
                  <a:schemeClr val="dk1"/>
                </a:solidFill>
                <a:latin typeface="Calibri"/>
                <a:ea typeface="Calibri"/>
                <a:cs typeface="Calibri"/>
                <a:sym typeface="Calibri"/>
              </a:rPr>
              <a:t> </a:t>
            </a:r>
            <a:r>
              <a:rPr lang="en-US" sz="2400">
                <a:solidFill>
                  <a:schemeClr val="dk1"/>
                </a:solidFill>
                <a:latin typeface="Calibri"/>
                <a:ea typeface="Calibri"/>
                <a:cs typeface="Calibri"/>
                <a:sym typeface="Calibri"/>
              </a:rPr>
              <a:t>Wiki Network Betweenness Centrality</a:t>
            </a:r>
            <a:endParaRPr/>
          </a:p>
        </p:txBody>
      </p:sp>
      <p:sp>
        <p:nvSpPr>
          <p:cNvPr id="51" name="Google Shape;51;p1"/>
          <p:cNvSpPr txBox="1"/>
          <p:nvPr/>
        </p:nvSpPr>
        <p:spPr>
          <a:xfrm>
            <a:off x="22814675" y="27339588"/>
            <a:ext cx="6141900" cy="438600"/>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400" b="1">
                <a:solidFill>
                  <a:schemeClr val="dk1"/>
                </a:solidFill>
                <a:latin typeface="Calibri"/>
                <a:ea typeface="Calibri"/>
                <a:cs typeface="Calibri"/>
                <a:sym typeface="Calibri"/>
              </a:rPr>
              <a:t>Figure</a:t>
            </a:r>
            <a:r>
              <a:rPr lang="en-US" sz="2400" b="1" u="none">
                <a:solidFill>
                  <a:schemeClr val="dk1"/>
                </a:solidFill>
                <a:latin typeface="Calibri"/>
                <a:ea typeface="Calibri"/>
                <a:cs typeface="Calibri"/>
                <a:sym typeface="Calibri"/>
              </a:rPr>
              <a:t> </a:t>
            </a:r>
            <a:r>
              <a:rPr lang="en-US" sz="2400" b="1">
                <a:solidFill>
                  <a:schemeClr val="dk1"/>
                </a:solidFill>
                <a:latin typeface="Calibri"/>
                <a:ea typeface="Calibri"/>
                <a:cs typeface="Calibri"/>
                <a:sym typeface="Calibri"/>
              </a:rPr>
              <a:t>7</a:t>
            </a:r>
            <a:r>
              <a:rPr lang="en-US" sz="2400" b="1" u="none">
                <a:solidFill>
                  <a:schemeClr val="dk1"/>
                </a:solidFill>
                <a:latin typeface="Calibri"/>
                <a:ea typeface="Calibri"/>
                <a:cs typeface="Calibri"/>
                <a:sym typeface="Calibri"/>
              </a:rPr>
              <a:t>.</a:t>
            </a:r>
            <a:r>
              <a:rPr lang="en-US" sz="2400" b="0" u="none">
                <a:solidFill>
                  <a:schemeClr val="dk1"/>
                </a:solidFill>
                <a:latin typeface="Calibri"/>
                <a:ea typeface="Calibri"/>
                <a:cs typeface="Calibri"/>
                <a:sym typeface="Calibri"/>
              </a:rPr>
              <a:t> 2019 estimates </a:t>
            </a:r>
            <a:r>
              <a:rPr lang="en-US" sz="2400">
                <a:solidFill>
                  <a:schemeClr val="dk1"/>
                </a:solidFill>
                <a:latin typeface="Calibri"/>
                <a:ea typeface="Calibri"/>
                <a:cs typeface="Calibri"/>
                <a:sym typeface="Calibri"/>
              </a:rPr>
              <a:t>GDP Table</a:t>
            </a:r>
            <a:endParaRPr/>
          </a:p>
        </p:txBody>
      </p:sp>
      <p:pic>
        <p:nvPicPr>
          <p:cNvPr id="52" name="Google Shape;52;p1"/>
          <p:cNvPicPr preferRelativeResize="0"/>
          <p:nvPr/>
        </p:nvPicPr>
        <p:blipFill>
          <a:blip r:embed="rId11">
            <a:alphaModFix/>
          </a:blip>
          <a:stretch>
            <a:fillRect/>
          </a:stretch>
        </p:blipFill>
        <p:spPr>
          <a:xfrm>
            <a:off x="23546825" y="23692025"/>
            <a:ext cx="4677600" cy="3107825"/>
          </a:xfrm>
          <a:prstGeom prst="rect">
            <a:avLst/>
          </a:prstGeom>
          <a:noFill/>
          <a:ln>
            <a:noFill/>
          </a:ln>
        </p:spPr>
      </p:pic>
      <p:pic>
        <p:nvPicPr>
          <p:cNvPr id="53" name="Google Shape;53;p1"/>
          <p:cNvPicPr preferRelativeResize="0"/>
          <p:nvPr/>
        </p:nvPicPr>
        <p:blipFill>
          <a:blip r:embed="rId12">
            <a:alphaModFix/>
          </a:blip>
          <a:stretch>
            <a:fillRect/>
          </a:stretch>
        </p:blipFill>
        <p:spPr>
          <a:xfrm>
            <a:off x="15249750" y="23586263"/>
            <a:ext cx="6078601" cy="3039300"/>
          </a:xfrm>
          <a:prstGeom prst="rect">
            <a:avLst/>
          </a:prstGeom>
          <a:noFill/>
          <a:ln>
            <a:noFill/>
          </a:ln>
        </p:spPr>
      </p:pic>
      <p:sp>
        <p:nvSpPr>
          <p:cNvPr id="54" name="Google Shape;54;p1"/>
          <p:cNvSpPr txBox="1"/>
          <p:nvPr/>
        </p:nvSpPr>
        <p:spPr>
          <a:xfrm>
            <a:off x="15844875" y="27321275"/>
            <a:ext cx="6141900" cy="438600"/>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400" b="1">
                <a:solidFill>
                  <a:schemeClr val="dk1"/>
                </a:solidFill>
                <a:latin typeface="Calibri"/>
                <a:ea typeface="Calibri"/>
                <a:cs typeface="Calibri"/>
                <a:sym typeface="Calibri"/>
              </a:rPr>
              <a:t>Figure</a:t>
            </a:r>
            <a:r>
              <a:rPr lang="en-US" sz="2400" b="1" u="none">
                <a:solidFill>
                  <a:schemeClr val="dk1"/>
                </a:solidFill>
                <a:latin typeface="Calibri"/>
                <a:ea typeface="Calibri"/>
                <a:cs typeface="Calibri"/>
                <a:sym typeface="Calibri"/>
              </a:rPr>
              <a:t> </a:t>
            </a:r>
            <a:r>
              <a:rPr lang="en-US" sz="2400" b="1">
                <a:solidFill>
                  <a:schemeClr val="dk1"/>
                </a:solidFill>
                <a:latin typeface="Calibri"/>
                <a:ea typeface="Calibri"/>
                <a:cs typeface="Calibri"/>
                <a:sym typeface="Calibri"/>
              </a:rPr>
              <a:t>6</a:t>
            </a:r>
            <a:r>
              <a:rPr lang="en-US" sz="2400" b="1" u="none">
                <a:solidFill>
                  <a:schemeClr val="dk1"/>
                </a:solidFill>
                <a:latin typeface="Calibri"/>
                <a:ea typeface="Calibri"/>
                <a:cs typeface="Calibri"/>
                <a:sym typeface="Calibri"/>
              </a:rPr>
              <a:t>.</a:t>
            </a:r>
            <a:r>
              <a:rPr lang="en-US" sz="2400" b="0" u="none">
                <a:solidFill>
                  <a:schemeClr val="dk1"/>
                </a:solidFill>
                <a:latin typeface="Calibri"/>
                <a:ea typeface="Calibri"/>
                <a:cs typeface="Calibri"/>
                <a:sym typeface="Calibri"/>
              </a:rPr>
              <a:t> </a:t>
            </a:r>
            <a:r>
              <a:rPr lang="en-US" sz="2400">
                <a:solidFill>
                  <a:schemeClr val="dk1"/>
                </a:solidFill>
                <a:latin typeface="Calibri"/>
                <a:ea typeface="Calibri"/>
                <a:cs typeface="Calibri"/>
                <a:sym typeface="Calibri"/>
              </a:rPr>
              <a:t>Wiki Links Category Bar Chart</a:t>
            </a:r>
            <a:endParaRPr sz="2400">
              <a:solidFill>
                <a:schemeClr val="dk1"/>
              </a:solidFill>
              <a:latin typeface="Calibri"/>
              <a:ea typeface="Calibri"/>
              <a:cs typeface="Calibri"/>
              <a:sym typeface="Calibri"/>
            </a:endParaRPr>
          </a:p>
        </p:txBody>
      </p:sp>
      <p:pic>
        <p:nvPicPr>
          <p:cNvPr id="55" name="Google Shape;55;p1"/>
          <p:cNvPicPr preferRelativeResize="0"/>
          <p:nvPr/>
        </p:nvPicPr>
        <p:blipFill>
          <a:blip r:embed="rId13">
            <a:alphaModFix/>
          </a:blip>
          <a:stretch>
            <a:fillRect/>
          </a:stretch>
        </p:blipFill>
        <p:spPr>
          <a:xfrm>
            <a:off x="22205350" y="18504238"/>
            <a:ext cx="6751213" cy="3319324"/>
          </a:xfrm>
          <a:prstGeom prst="rect">
            <a:avLst/>
          </a:prstGeom>
          <a:noFill/>
          <a:ln>
            <a:noFill/>
          </a:ln>
        </p:spPr>
      </p:pic>
      <p:pic>
        <p:nvPicPr>
          <p:cNvPr id="56" name="Google Shape;56;p1"/>
          <p:cNvPicPr preferRelativeResize="0"/>
          <p:nvPr/>
        </p:nvPicPr>
        <p:blipFill>
          <a:blip r:embed="rId14">
            <a:alphaModFix/>
          </a:blip>
          <a:stretch>
            <a:fillRect/>
          </a:stretch>
        </p:blipFill>
        <p:spPr>
          <a:xfrm>
            <a:off x="22205350" y="15366607"/>
            <a:ext cx="6751226" cy="2846345"/>
          </a:xfrm>
          <a:prstGeom prst="rect">
            <a:avLst/>
          </a:prstGeom>
          <a:noFill/>
          <a:ln>
            <a:noFill/>
          </a:ln>
        </p:spPr>
      </p:pic>
      <p:sp>
        <p:nvSpPr>
          <p:cNvPr id="57" name="Google Shape;57;p1"/>
          <p:cNvSpPr txBox="1"/>
          <p:nvPr/>
        </p:nvSpPr>
        <p:spPr>
          <a:xfrm>
            <a:off x="22510012" y="22713663"/>
            <a:ext cx="6141900" cy="438600"/>
          </a:xfrm>
          <a:prstGeom prst="rect">
            <a:avLst/>
          </a:prstGeom>
          <a:noFill/>
          <a:ln>
            <a:noFill/>
          </a:ln>
        </p:spPr>
        <p:txBody>
          <a:bodyPr spcFirstLastPara="1" wrap="square" lIns="68550" tIns="34275" rIns="68550" bIns="34275" anchor="t" anchorCtr="0">
            <a:noAutofit/>
          </a:bodyPr>
          <a:lstStyle/>
          <a:p>
            <a:pPr marL="0" marR="0" lvl="0" indent="0" algn="ctr" rtl="0">
              <a:spcBef>
                <a:spcPts val="0"/>
              </a:spcBef>
              <a:spcAft>
                <a:spcPts val="0"/>
              </a:spcAft>
              <a:buNone/>
            </a:pPr>
            <a:r>
              <a:rPr lang="en-US" sz="2400" b="1">
                <a:solidFill>
                  <a:schemeClr val="dk1"/>
                </a:solidFill>
                <a:latin typeface="Calibri"/>
                <a:ea typeface="Calibri"/>
                <a:cs typeface="Calibri"/>
                <a:sym typeface="Calibri"/>
              </a:rPr>
              <a:t>Figure</a:t>
            </a:r>
            <a:r>
              <a:rPr lang="en-US" sz="2400" b="1" u="none">
                <a:solidFill>
                  <a:schemeClr val="dk1"/>
                </a:solidFill>
                <a:latin typeface="Calibri"/>
                <a:ea typeface="Calibri"/>
                <a:cs typeface="Calibri"/>
                <a:sym typeface="Calibri"/>
              </a:rPr>
              <a:t> </a:t>
            </a:r>
            <a:r>
              <a:rPr lang="en-US" sz="2400" b="1">
                <a:solidFill>
                  <a:schemeClr val="dk1"/>
                </a:solidFill>
                <a:latin typeface="Calibri"/>
                <a:ea typeface="Calibri"/>
                <a:cs typeface="Calibri"/>
                <a:sym typeface="Calibri"/>
              </a:rPr>
              <a:t>5</a:t>
            </a:r>
            <a:r>
              <a:rPr lang="en-US" sz="2400" b="1" u="none">
                <a:solidFill>
                  <a:schemeClr val="dk1"/>
                </a:solidFill>
                <a:latin typeface="Calibri"/>
                <a:ea typeface="Calibri"/>
                <a:cs typeface="Calibri"/>
                <a:sym typeface="Calibri"/>
              </a:rPr>
              <a:t>.</a:t>
            </a:r>
            <a:r>
              <a:rPr lang="en-US" sz="2400" b="0" u="none">
                <a:solidFill>
                  <a:schemeClr val="dk1"/>
                </a:solidFill>
                <a:latin typeface="Calibri"/>
                <a:ea typeface="Calibri"/>
                <a:cs typeface="Calibri"/>
                <a:sym typeface="Calibri"/>
              </a:rPr>
              <a:t> </a:t>
            </a:r>
            <a:r>
              <a:rPr lang="en-US" sz="2400">
                <a:solidFill>
                  <a:schemeClr val="dk1"/>
                </a:solidFill>
                <a:latin typeface="Calibri"/>
                <a:ea typeface="Calibri"/>
                <a:cs typeface="Calibri"/>
                <a:sym typeface="Calibri"/>
              </a:rPr>
              <a:t>Wiki Links Category Visualization</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1122</Words>
  <Application>Microsoft Office PowerPoint</Application>
  <PresentationFormat>自訂</PresentationFormat>
  <Paragraphs>62</Paragraphs>
  <Slides>1</Slides>
  <Notes>1</Notes>
  <HiddenSlides>0</HiddenSlides>
  <MMClips>0</MMClips>
  <ScaleCrop>false</ScaleCrop>
  <HeadingPairs>
    <vt:vector size="6" baseType="variant">
      <vt:variant>
        <vt:lpstr>使用字型</vt:lpstr>
      </vt:variant>
      <vt:variant>
        <vt:i4>2</vt:i4>
      </vt:variant>
      <vt:variant>
        <vt:lpstr>佈景主題</vt:lpstr>
      </vt:variant>
      <vt:variant>
        <vt:i4>1</vt:i4>
      </vt:variant>
      <vt:variant>
        <vt:lpstr>投影片標題</vt:lpstr>
      </vt:variant>
      <vt:variant>
        <vt:i4>1</vt:i4>
      </vt:variant>
    </vt:vector>
  </HeadingPairs>
  <TitlesOfParts>
    <vt:vector size="4" baseType="lpstr">
      <vt:lpstr>Arial</vt:lpstr>
      <vt:lpstr>Calibri</vt:lpstr>
      <vt:lpstr>Office Theme</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Jay Larson</dc:creator>
  <cp:lastModifiedBy>Kalvin</cp:lastModifiedBy>
  <cp:revision>2</cp:revision>
  <dcterms:created xsi:type="dcterms:W3CDTF">2013-02-10T21:14:48Z</dcterms:created>
  <dcterms:modified xsi:type="dcterms:W3CDTF">2019-12-03T23:26:02Z</dcterms:modified>
</cp:coreProperties>
</file>